
<file path=[Content_Types].xml><?xml version="1.0" encoding="utf-8"?>
<Types xmlns="http://schemas.openxmlformats.org/package/2006/content-types">
  <Default Extension="fntdata" ContentType="application/x-fontdata"/>
  <Default Extension="gif" ContentType="image/gif"/>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Bree Serif" panose="02000503040000020004" pitchFamily="2" charset="77"/>
      <p:regular r:id="rId21"/>
    </p:embeddedFont>
    <p:embeddedFont>
      <p:font typeface="Lato" panose="020F0502020204030203" pitchFamily="34" charset="77"/>
      <p:regular r:id="rId22"/>
      <p:bold r:id="rId23"/>
      <p:italic r:id="rId24"/>
      <p:boldItalic r:id="rId25"/>
    </p:embeddedFont>
    <p:embeddedFont>
      <p:font typeface="Playball" panose="02000000000000000000" pitchFamily="2" charset="0"/>
      <p:regular r:id="rId26"/>
    </p:embeddedFont>
    <p:embeddedFont>
      <p:font typeface="Raleway" panose="020B0503030101060003" pitchFamily="34" charset="77"/>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9"/>
    <p:restoredTop sz="64150"/>
  </p:normalViewPr>
  <p:slideViewPr>
    <p:cSldViewPr snapToGrid="0">
      <p:cViewPr varScale="1">
        <p:scale>
          <a:sx n="106" d="100"/>
          <a:sy n="106" d="100"/>
        </p:scale>
        <p:origin x="239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c.edu/experience/living_her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ipr.sc.edu/enrollment/prel2017/fall/prelim/pr101917.pdf"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i.org/10.1111/j.1365-2869.2008.00718.x"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Trevor: (~1:00)</a:t>
            </a:r>
            <a:endParaRPr/>
          </a:p>
          <a:p>
            <a:pPr marL="0" lvl="0" indent="0" algn="l" rtl="0">
              <a:spcBef>
                <a:spcPts val="0"/>
              </a:spcBef>
              <a:spcAft>
                <a:spcPts val="0"/>
              </a:spcAft>
              <a:buNone/>
            </a:pPr>
            <a:endParaRPr/>
          </a:p>
          <a:p>
            <a:pPr marL="0" lvl="0" indent="0" algn="l" rtl="0">
              <a:spcBef>
                <a:spcPts val="0"/>
              </a:spcBef>
              <a:spcAft>
                <a:spcPts val="0"/>
              </a:spcAft>
              <a:buNone/>
            </a:pPr>
            <a:r>
              <a:rPr lang="en"/>
              <a:t>Intro / Short Story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8c44171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8c44171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has been a rise in interest for so called nap pods, with them appearing in companies like Google, airports, and even nap pod hotels in japan, but we are combining the nap pod service with a coffee shop experience to help people relax and recharge in an entirely new way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8c44171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8c44171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400">
              <a:solidFill>
                <a:schemeClr val="accent1"/>
              </a:solidFill>
              <a:latin typeface="Lato"/>
              <a:ea typeface="Lato"/>
              <a:cs typeface="Lato"/>
              <a:sym typeface="Lato"/>
            </a:endParaRPr>
          </a:p>
          <a:p>
            <a:pPr marL="457200" lvl="0" indent="0" algn="l" rtl="0">
              <a:lnSpc>
                <a:spcPct val="115000"/>
              </a:lnSpc>
              <a:spcBef>
                <a:spcPts val="1600"/>
              </a:spcBef>
              <a:spcAft>
                <a:spcPts val="0"/>
              </a:spcAft>
              <a:buNone/>
            </a:pPr>
            <a:r>
              <a:rPr lang="en" sz="1400">
                <a:solidFill>
                  <a:schemeClr val="accent1"/>
                </a:solidFill>
                <a:latin typeface="Lato"/>
                <a:ea typeface="Lato"/>
                <a:cs typeface="Lato"/>
                <a:sym typeface="Lato"/>
              </a:rPr>
              <a:t>Trevor: (~0:30)</a:t>
            </a:r>
            <a:endParaRPr sz="1400">
              <a:solidFill>
                <a:schemeClr val="accent1"/>
              </a:solidFill>
              <a:latin typeface="Lato"/>
              <a:ea typeface="Lato"/>
              <a:cs typeface="Lato"/>
              <a:sym typeface="Lato"/>
            </a:endParaRPr>
          </a:p>
          <a:p>
            <a:pPr marL="457200" lvl="0" indent="-317500" algn="l" rtl="0">
              <a:lnSpc>
                <a:spcPct val="115000"/>
              </a:lnSpc>
              <a:spcBef>
                <a:spcPts val="1600"/>
              </a:spcBef>
              <a:spcAft>
                <a:spcPts val="0"/>
              </a:spcAft>
              <a:buClr>
                <a:schemeClr val="accent1"/>
              </a:buClr>
              <a:buSzPts val="1400"/>
              <a:buFont typeface="Lato"/>
              <a:buChar char="●"/>
            </a:pPr>
            <a:r>
              <a:rPr lang="en" sz="1400">
                <a:solidFill>
                  <a:schemeClr val="accent1"/>
                </a:solidFill>
                <a:latin typeface="Lato"/>
                <a:ea typeface="Lato"/>
                <a:cs typeface="Lato"/>
                <a:sym typeface="Lato"/>
              </a:rPr>
              <a:t>70% of students live off campus at UofSC </a:t>
            </a:r>
            <a:r>
              <a:rPr lang="en" sz="1400" baseline="30000">
                <a:solidFill>
                  <a:schemeClr val="accent1"/>
                </a:solidFill>
                <a:latin typeface="Lato"/>
                <a:ea typeface="Lato"/>
                <a:cs typeface="Lato"/>
                <a:sym typeface="Lato"/>
              </a:rPr>
              <a:t>[1]</a:t>
            </a:r>
            <a:endParaRPr sz="1400">
              <a:solidFill>
                <a:schemeClr val="accent1"/>
              </a:solidFill>
              <a:latin typeface="Lato"/>
              <a:ea typeface="Lato"/>
              <a:cs typeface="Lato"/>
              <a:sym typeface="Lato"/>
            </a:endParaRPr>
          </a:p>
          <a:p>
            <a:pPr marL="914400" lvl="1" indent="-317500" algn="l" rtl="0">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Freshmen are required to live on campus</a:t>
            </a:r>
            <a:endParaRPr sz="1400">
              <a:solidFill>
                <a:schemeClr val="accent1"/>
              </a:solidFill>
              <a:latin typeface="Lato"/>
              <a:ea typeface="Lato"/>
              <a:cs typeface="Lato"/>
              <a:sym typeface="Lato"/>
            </a:endParaRPr>
          </a:p>
          <a:p>
            <a:pPr marL="914400" lvl="1" indent="-317500" algn="l" rtl="0">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Limited number of upperclassmen live on campus</a:t>
            </a:r>
            <a:endParaRPr sz="1400">
              <a:solidFill>
                <a:schemeClr val="accent1"/>
              </a:solidFill>
              <a:latin typeface="Lato"/>
              <a:ea typeface="Lato"/>
              <a:cs typeface="Lato"/>
              <a:sym typeface="Lato"/>
            </a:endParaRPr>
          </a:p>
          <a:p>
            <a:pPr marL="457200" lvl="0" indent="-317500" algn="l" rtl="0">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34,094 students enrolled at UofSC as of 2017 </a:t>
            </a:r>
            <a:r>
              <a:rPr lang="en" sz="1400" baseline="30000">
                <a:solidFill>
                  <a:schemeClr val="accent1"/>
                </a:solidFill>
                <a:latin typeface="Lato"/>
                <a:ea typeface="Lato"/>
                <a:cs typeface="Lato"/>
                <a:sym typeface="Lato"/>
              </a:rPr>
              <a:t>[2]</a:t>
            </a:r>
            <a:endParaRPr sz="1400" baseline="30000">
              <a:solidFill>
                <a:schemeClr val="accent1"/>
              </a:solidFill>
              <a:latin typeface="Lato"/>
              <a:ea typeface="Lato"/>
              <a:cs typeface="Lato"/>
              <a:sym typeface="Lato"/>
            </a:endParaRPr>
          </a:p>
          <a:p>
            <a:pPr marL="914400" lvl="1" indent="-317500" algn="l" rtl="0">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~23,800 students off campus</a:t>
            </a:r>
            <a:endParaRPr sz="1400">
              <a:solidFill>
                <a:schemeClr val="accent1"/>
              </a:solidFill>
              <a:latin typeface="Lato"/>
              <a:ea typeface="Lato"/>
              <a:cs typeface="Lato"/>
              <a:sym typeface="Lato"/>
            </a:endParaRPr>
          </a:p>
          <a:p>
            <a:pPr marL="914400" lvl="1" indent="-317500" algn="l" rtl="0">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As it grows, freshmen are being placed placed in apartments off campus so they are forced to drive or take a shuttle</a:t>
            </a:r>
            <a:endParaRPr sz="1400">
              <a:solidFill>
                <a:schemeClr val="accent1"/>
              </a:solidFill>
              <a:latin typeface="Lato"/>
              <a:ea typeface="Lato"/>
              <a:cs typeface="Lato"/>
              <a:sym typeface="Lato"/>
            </a:endParaRPr>
          </a:p>
          <a:p>
            <a:pPr marL="457200" lvl="0" indent="-317500" algn="l" rtl="0">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Target colleges where a majority of the students live off campus.</a:t>
            </a:r>
            <a:endParaRPr sz="1400">
              <a:solidFill>
                <a:schemeClr val="accent1"/>
              </a:solidFill>
              <a:latin typeface="Lato"/>
              <a:ea typeface="Lato"/>
              <a:cs typeface="Lato"/>
              <a:sym typeface="Lato"/>
            </a:endParaRPr>
          </a:p>
          <a:p>
            <a:pPr marL="0" lvl="0" indent="0" algn="l" rtl="0">
              <a:spcBef>
                <a:spcPts val="1600"/>
              </a:spcBef>
              <a:spcAft>
                <a:spcPts val="0"/>
              </a:spcAft>
              <a:buNone/>
            </a:pPr>
            <a:r>
              <a:rPr lang="en" sz="700">
                <a:solidFill>
                  <a:schemeClr val="dk2"/>
                </a:solidFill>
              </a:rPr>
              <a:t>[1] </a:t>
            </a:r>
            <a:r>
              <a:rPr lang="en" sz="700" u="sng">
                <a:solidFill>
                  <a:schemeClr val="accent5"/>
                </a:solidFill>
                <a:hlinkClick r:id="rId3"/>
              </a:rPr>
              <a:t>https://www.sc.edu/experience/living_here/</a:t>
            </a:r>
            <a:r>
              <a:rPr lang="en" sz="700">
                <a:solidFill>
                  <a:schemeClr val="dk2"/>
                </a:solidFill>
              </a:rPr>
              <a:t>          [2] </a:t>
            </a:r>
            <a:r>
              <a:rPr lang="en" sz="700" u="sng">
                <a:solidFill>
                  <a:schemeClr val="accent5"/>
                </a:solidFill>
                <a:hlinkClick r:id="rId4"/>
              </a:rPr>
              <a:t>http://ipr.sc.edu/enrollment/prel2017/fall/prelim/pr101917.pdf</a:t>
            </a:r>
            <a:endParaRPr sz="700"/>
          </a:p>
          <a:p>
            <a:pPr marL="0" lvl="0" indent="0" algn="l" rtl="0">
              <a:lnSpc>
                <a:spcPct val="115000"/>
              </a:lnSpc>
              <a:spcBef>
                <a:spcPts val="1600"/>
              </a:spcBef>
              <a:spcAft>
                <a:spcPts val="1600"/>
              </a:spcAft>
              <a:buNone/>
            </a:pPr>
            <a:endParaRPr sz="1400">
              <a:solidFill>
                <a:schemeClr val="accent1"/>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8c441710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8c441710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Trevor (~1:00)</a:t>
            </a:r>
            <a:endParaRPr dirty="0"/>
          </a:p>
          <a:p>
            <a:pPr marL="0" lvl="0" indent="0" algn="l" rtl="0">
              <a:spcBef>
                <a:spcPts val="0"/>
              </a:spcBef>
              <a:spcAft>
                <a:spcPts val="0"/>
              </a:spcAft>
              <a:buNone/>
            </a:pPr>
            <a:r>
              <a:rPr lang="en" dirty="0"/>
              <a:t>Assumptions: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financials were based on several assumptions. Firstly on a $40,000 investment and a $50,000 loan.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assumed an average value of 225 customers per day for the cafe and 25 naps sold per day. The average Starbucks sees between 400 and 750 customers per day and there is no comparison for naps sold. However, we took our maximum number of naps possible ~(80) and projected ~30% of that.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Our space will be 2,000sq/ft at $20/</a:t>
            </a:r>
            <a:r>
              <a:rPr lang="en" dirty="0" err="1"/>
              <a:t>sqft</a:t>
            </a:r>
            <a:r>
              <a:rPr lang="en" dirty="0"/>
              <a:t>/year rent $3500 / month</a:t>
            </a:r>
            <a:br>
              <a:rPr lang="en" dirty="0"/>
            </a:br>
            <a:endParaRPr dirty="0"/>
          </a:p>
          <a:p>
            <a:pPr marL="0" lvl="0" indent="0" algn="l" rtl="0">
              <a:spcBef>
                <a:spcPts val="0"/>
              </a:spcBef>
              <a:spcAft>
                <a:spcPts val="0"/>
              </a:spcAft>
              <a:buNone/>
            </a:pPr>
            <a:r>
              <a:rPr lang="en" dirty="0"/>
              <a:t>Since we are primarily on college campuses, we chose to close the shop every summer (Mid may - July) since there will be significantly less customers.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6b41389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6b41389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Trevor: (~0:30)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Buffer in case of any unplanned expenses or problems that arise.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Positive Cash flow starting in 2 years. </a:t>
            </a: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161d47a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6161d47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Trevor: (~0:30)</a:t>
            </a:r>
            <a:endParaRPr/>
          </a:p>
          <a:p>
            <a:pPr marL="0" lvl="0" indent="0" algn="l" rtl="0">
              <a:spcBef>
                <a:spcPts val="0"/>
              </a:spcBef>
              <a:spcAft>
                <a:spcPts val="0"/>
              </a:spcAft>
              <a:buNone/>
            </a:pPr>
            <a:endParaRPr/>
          </a:p>
          <a:p>
            <a:pPr marL="0" lvl="0" indent="0" algn="l" rtl="0">
              <a:spcBef>
                <a:spcPts val="0"/>
              </a:spcBef>
              <a:spcAft>
                <a:spcPts val="0"/>
              </a:spcAft>
              <a:buNone/>
            </a:pPr>
            <a:r>
              <a:rPr lang="en"/>
              <a:t>Starbucks: Coffee Supplier </a:t>
            </a:r>
            <a:endParaRPr/>
          </a:p>
          <a:p>
            <a:pPr marL="0" lvl="0" indent="0" algn="l" rtl="0">
              <a:spcBef>
                <a:spcPts val="0"/>
              </a:spcBef>
              <a:spcAft>
                <a:spcPts val="0"/>
              </a:spcAft>
              <a:buNone/>
            </a:pPr>
            <a:r>
              <a:rPr lang="en"/>
              <a:t>Eno: Hammock Supplier </a:t>
            </a:r>
            <a:endParaRPr/>
          </a:p>
          <a:p>
            <a:pPr marL="0" lvl="0" indent="0" algn="l" rtl="0">
              <a:spcBef>
                <a:spcPts val="0"/>
              </a:spcBef>
              <a:spcAft>
                <a:spcPts val="0"/>
              </a:spcAft>
              <a:buNone/>
            </a:pPr>
            <a:r>
              <a:rPr lang="en"/>
              <a:t>Naptime by Entertech, -&gt; Offers high tech sleeping masks to allow for better more restful sleep.</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613eebe3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613eebe3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latin typeface="Lato"/>
                <a:ea typeface="Lato"/>
                <a:cs typeface="Lato"/>
                <a:sym typeface="Lato"/>
              </a:rPr>
              <a:t>Michaela (~0:30)</a:t>
            </a:r>
            <a:endParaRPr sz="1200" dirty="0">
              <a:latin typeface="Lato"/>
              <a:ea typeface="Lato"/>
              <a:cs typeface="Lato"/>
              <a:sym typeface="Lato"/>
            </a:endParaRPr>
          </a:p>
          <a:p>
            <a:pPr marL="0" lvl="0" indent="0" algn="l" rtl="0">
              <a:lnSpc>
                <a:spcPct val="100000"/>
              </a:lnSpc>
              <a:spcBef>
                <a:spcPts val="1600"/>
              </a:spcBef>
              <a:spcAft>
                <a:spcPts val="0"/>
              </a:spcAft>
              <a:buNone/>
            </a:pPr>
            <a:r>
              <a:rPr lang="en" sz="1200" dirty="0">
                <a:latin typeface="Lato"/>
                <a:ea typeface="Lato"/>
                <a:cs typeface="Lato"/>
                <a:sym typeface="Lato"/>
              </a:rPr>
              <a:t>Financial Manager</a:t>
            </a:r>
            <a:endParaRPr sz="1200" dirty="0">
              <a:latin typeface="Lato"/>
              <a:ea typeface="Lato"/>
              <a:cs typeface="Lato"/>
              <a:sym typeface="Lato"/>
            </a:endParaRPr>
          </a:p>
          <a:p>
            <a:pPr marL="0" lvl="0" indent="0" algn="l" rtl="0">
              <a:lnSpc>
                <a:spcPct val="100000"/>
              </a:lnSpc>
              <a:spcBef>
                <a:spcPts val="1600"/>
              </a:spcBef>
              <a:spcAft>
                <a:spcPts val="0"/>
              </a:spcAft>
              <a:buNone/>
            </a:pPr>
            <a:r>
              <a:rPr lang="en" sz="1200" dirty="0">
                <a:latin typeface="Lato"/>
                <a:ea typeface="Lato"/>
                <a:cs typeface="Lato"/>
                <a:sym typeface="Lato"/>
              </a:rPr>
              <a:t>Cafe Operators (5)</a:t>
            </a:r>
            <a:endParaRPr sz="1200" dirty="0">
              <a:latin typeface="Lato"/>
              <a:ea typeface="Lato"/>
              <a:cs typeface="Lato"/>
              <a:sym typeface="Lato"/>
            </a:endParaRPr>
          </a:p>
          <a:p>
            <a:pPr marL="0" lvl="0" indent="0" algn="l" rtl="0">
              <a:lnSpc>
                <a:spcPct val="100000"/>
              </a:lnSpc>
              <a:spcBef>
                <a:spcPts val="1600"/>
              </a:spcBef>
              <a:spcAft>
                <a:spcPts val="0"/>
              </a:spcAft>
              <a:buNone/>
            </a:pPr>
            <a:r>
              <a:rPr lang="en" sz="1200" dirty="0">
                <a:latin typeface="Lato"/>
                <a:ea typeface="Lato"/>
                <a:cs typeface="Lato"/>
                <a:sym typeface="Lato"/>
              </a:rPr>
              <a:t>Nap Room Attendants (2)</a:t>
            </a:r>
            <a:endParaRPr sz="1200" dirty="0">
              <a:latin typeface="Lato"/>
              <a:ea typeface="Lato"/>
              <a:cs typeface="Lato"/>
              <a:sym typeface="Lato"/>
            </a:endParaRPr>
          </a:p>
          <a:p>
            <a:pPr marL="0" lvl="0" indent="0" algn="l" rtl="0">
              <a:spcBef>
                <a:spcPts val="1600"/>
              </a:spcBef>
              <a:spcAft>
                <a:spcPts val="0"/>
              </a:spcAft>
              <a:buNone/>
            </a:pPr>
            <a:endParaRPr dirty="0"/>
          </a:p>
          <a:p>
            <a:pPr marL="0" lvl="0" indent="0" algn="l" rtl="0">
              <a:spcBef>
                <a:spcPts val="0"/>
              </a:spcBef>
              <a:spcAft>
                <a:spcPts val="0"/>
              </a:spcAft>
              <a:buNone/>
            </a:pPr>
            <a:r>
              <a:rPr lang="en" dirty="0"/>
              <a:t>Trevor: </a:t>
            </a:r>
            <a:r>
              <a:rPr lang="en" sz="1300" dirty="0">
                <a:latin typeface="Lato"/>
                <a:ea typeface="Lato"/>
                <a:cs typeface="Lato"/>
                <a:sym typeface="Lato"/>
              </a:rPr>
              <a:t>His interest in napping became largely apparent when entering into the University of South Carolina in 2015. Paired with his background in Mechanical Engineering, Trevor designed a functional and practical way to re energize on the go. </a:t>
            </a:r>
            <a:endParaRPr sz="1300" dirty="0">
              <a:latin typeface="Lato"/>
              <a:ea typeface="Lato"/>
              <a:cs typeface="Lato"/>
              <a:sym typeface="Lato"/>
            </a:endParaRPr>
          </a:p>
          <a:p>
            <a:pPr marL="0" lvl="0" indent="0" algn="l" rtl="0">
              <a:spcBef>
                <a:spcPts val="0"/>
              </a:spcBef>
              <a:spcAft>
                <a:spcPts val="0"/>
              </a:spcAft>
              <a:buNone/>
            </a:pPr>
            <a:r>
              <a:rPr lang="en" dirty="0"/>
              <a:t>Michaela: </a:t>
            </a:r>
            <a:r>
              <a:rPr lang="en" sz="1300" dirty="0">
                <a:latin typeface="Lato"/>
                <a:ea typeface="Lato"/>
                <a:cs typeface="Lato"/>
                <a:sym typeface="Lato"/>
              </a:rPr>
              <a:t> With 5 years of customer service, Michaela designed the layout of the restaurant to be the most pleasing and relaxing environment for the customer. Her background in Biomedical Engineering also ensures that the layout and experience promotes mental positivity and comfort with the introduction of technology into the napping experience.</a:t>
            </a:r>
            <a:endParaRPr sz="1300" dirty="0">
              <a:latin typeface="Lato"/>
              <a:ea typeface="Lato"/>
              <a:cs typeface="Lato"/>
              <a:sym typeface="Lato"/>
            </a:endParaRPr>
          </a:p>
          <a:p>
            <a:pPr marL="0" lvl="0" indent="0" algn="l" rtl="0">
              <a:spcBef>
                <a:spcPts val="0"/>
              </a:spcBef>
              <a:spcAft>
                <a:spcPts val="0"/>
              </a:spcAft>
              <a:buNone/>
            </a:pPr>
            <a:r>
              <a:rPr lang="en" dirty="0"/>
              <a:t>Ryan: </a:t>
            </a:r>
            <a:r>
              <a:rPr lang="en" sz="1300" dirty="0">
                <a:latin typeface="Lato"/>
                <a:ea typeface="Lato"/>
                <a:cs typeface="Lato"/>
                <a:sym typeface="Lato"/>
              </a:rPr>
              <a:t> With his background in Biomedical Engineering, Ryan pays large attention to detail and expresses many plans through the use of spreadsheets and graphical analysis. Ryan is to oversee restaurant operations and ensure project completion is following through</a:t>
            </a:r>
            <a:endParaRPr sz="1300" dirty="0">
              <a:latin typeface="Lato"/>
              <a:ea typeface="Lato"/>
              <a:cs typeface="Lato"/>
              <a:sym typeface="Lato"/>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552c35f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552c35f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30 second</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6161d47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6161d47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sz="1000">
                <a:latin typeface="Times New Roman"/>
                <a:ea typeface="Times New Roman"/>
                <a:cs typeface="Times New Roman"/>
                <a:sym typeface="Times New Roman"/>
              </a:rPr>
              <a:t>Trevor : (~0:45)</a:t>
            </a:r>
            <a:endParaRPr sz="1000">
              <a:latin typeface="Times New Roman"/>
              <a:ea typeface="Times New Roman"/>
              <a:cs typeface="Times New Roman"/>
              <a:sym typeface="Times New Roman"/>
            </a:endParaRPr>
          </a:p>
          <a:p>
            <a:pPr marL="457200" lvl="0" indent="-292100" algn="l" rtl="0">
              <a:lnSpc>
                <a:spcPct val="100000"/>
              </a:lnSpc>
              <a:spcBef>
                <a:spcPts val="1600"/>
              </a:spcBef>
              <a:spcAft>
                <a:spcPts val="0"/>
              </a:spcAft>
              <a:buClr>
                <a:srgbClr val="000000"/>
              </a:buClr>
              <a:buSzPts val="1000"/>
              <a:buFont typeface="Times New Roman"/>
              <a:buAutoNum type="arabicPeriod"/>
            </a:pPr>
            <a:r>
              <a:rPr lang="en" sz="1000">
                <a:latin typeface="Times New Roman"/>
                <a:ea typeface="Times New Roman"/>
                <a:cs typeface="Times New Roman"/>
                <a:sym typeface="Times New Roman"/>
              </a:rPr>
              <a:t>First location at UofSC to determine feasibility and refine business model.</a:t>
            </a:r>
            <a:endParaRPr sz="1000">
              <a:latin typeface="Times New Roman"/>
              <a:ea typeface="Times New Roman"/>
              <a:cs typeface="Times New Roman"/>
              <a:sym typeface="Times New Roman"/>
            </a:endParaRPr>
          </a:p>
          <a:p>
            <a:pPr marL="914400" lvl="1" indent="-292100" algn="l" rtl="0">
              <a:lnSpc>
                <a:spcPct val="100000"/>
              </a:lnSpc>
              <a:spcBef>
                <a:spcPts val="0"/>
              </a:spcBef>
              <a:spcAft>
                <a:spcPts val="0"/>
              </a:spcAft>
              <a:buClr>
                <a:srgbClr val="000000"/>
              </a:buClr>
              <a:buSzPts val="1000"/>
              <a:buFont typeface="Times New Roman"/>
              <a:buAutoNum type="alphaLcPeriod"/>
            </a:pPr>
            <a:r>
              <a:rPr lang="en" sz="1000">
                <a:latin typeface="Times New Roman"/>
                <a:ea typeface="Times New Roman"/>
                <a:cs typeface="Times New Roman"/>
                <a:sym typeface="Times New Roman"/>
              </a:rPr>
              <a:t>What draws the most customers? (location, pricing, etc.)</a:t>
            </a:r>
            <a:endParaRPr sz="1000">
              <a:latin typeface="Times New Roman"/>
              <a:ea typeface="Times New Roman"/>
              <a:cs typeface="Times New Roman"/>
              <a:sym typeface="Times New Roman"/>
            </a:endParaRPr>
          </a:p>
          <a:p>
            <a:pPr marL="914400" lvl="1" indent="-292100" algn="l" rtl="0">
              <a:lnSpc>
                <a:spcPct val="100000"/>
              </a:lnSpc>
              <a:spcBef>
                <a:spcPts val="0"/>
              </a:spcBef>
              <a:spcAft>
                <a:spcPts val="0"/>
              </a:spcAft>
              <a:buClr>
                <a:srgbClr val="000000"/>
              </a:buClr>
              <a:buSzPts val="1000"/>
              <a:buFont typeface="Times New Roman"/>
              <a:buAutoNum type="alphaLcPeriod"/>
            </a:pPr>
            <a:r>
              <a:rPr lang="en" sz="1000">
                <a:latin typeface="Times New Roman"/>
                <a:ea typeface="Times New Roman"/>
                <a:cs typeface="Times New Roman"/>
                <a:sym typeface="Times New Roman"/>
              </a:rPr>
              <a:t>Is our business sustainable? (seasonality, number of users, university partnership)</a:t>
            </a:r>
            <a:endParaRPr sz="1000">
              <a:latin typeface="Times New Roman"/>
              <a:ea typeface="Times New Roman"/>
              <a:cs typeface="Times New Roman"/>
              <a:sym typeface="Times New Roman"/>
            </a:endParaRPr>
          </a:p>
          <a:p>
            <a:pPr marL="457200" lvl="0" indent="-292100" algn="l" rtl="0">
              <a:lnSpc>
                <a:spcPct val="100000"/>
              </a:lnSpc>
              <a:spcBef>
                <a:spcPts val="0"/>
              </a:spcBef>
              <a:spcAft>
                <a:spcPts val="0"/>
              </a:spcAft>
              <a:buClr>
                <a:srgbClr val="000000"/>
              </a:buClr>
              <a:buSzPts val="1000"/>
              <a:buFont typeface="Times New Roman"/>
              <a:buAutoNum type="arabicPeriod"/>
            </a:pPr>
            <a:r>
              <a:rPr lang="en" sz="1000">
                <a:latin typeface="Times New Roman"/>
                <a:ea typeface="Times New Roman"/>
                <a:cs typeface="Times New Roman"/>
                <a:sym typeface="Times New Roman"/>
              </a:rPr>
              <a:t>Open second location after the first reaches profitability.</a:t>
            </a:r>
            <a:endParaRPr sz="1000">
              <a:latin typeface="Times New Roman"/>
              <a:ea typeface="Times New Roman"/>
              <a:cs typeface="Times New Roman"/>
              <a:sym typeface="Times New Roman"/>
            </a:endParaRPr>
          </a:p>
          <a:p>
            <a:pPr marL="914400" lvl="1" indent="-292100" algn="l" rtl="0">
              <a:lnSpc>
                <a:spcPct val="100000"/>
              </a:lnSpc>
              <a:spcBef>
                <a:spcPts val="0"/>
              </a:spcBef>
              <a:spcAft>
                <a:spcPts val="0"/>
              </a:spcAft>
              <a:buClr>
                <a:srgbClr val="000000"/>
              </a:buClr>
              <a:buSzPts val="1000"/>
              <a:buFont typeface="Times New Roman"/>
              <a:buAutoNum type="alphaLcPeriod"/>
            </a:pPr>
            <a:r>
              <a:rPr lang="en" sz="1000">
                <a:latin typeface="Times New Roman"/>
                <a:ea typeface="Times New Roman"/>
                <a:cs typeface="Times New Roman"/>
                <a:sym typeface="Times New Roman"/>
              </a:rPr>
              <a:t>Location influenced by information gathered </a:t>
            </a:r>
            <a:endParaRPr sz="1000">
              <a:latin typeface="Times New Roman"/>
              <a:ea typeface="Times New Roman"/>
              <a:cs typeface="Times New Roman"/>
              <a:sym typeface="Times New Roman"/>
            </a:endParaRPr>
          </a:p>
          <a:p>
            <a:pPr marL="457200" lvl="0" indent="-292100" algn="l" rtl="0">
              <a:lnSpc>
                <a:spcPct val="100000"/>
              </a:lnSpc>
              <a:spcBef>
                <a:spcPts val="0"/>
              </a:spcBef>
              <a:spcAft>
                <a:spcPts val="0"/>
              </a:spcAft>
              <a:buClr>
                <a:srgbClr val="000000"/>
              </a:buClr>
              <a:buSzPts val="1000"/>
              <a:buFont typeface="Times New Roman"/>
              <a:buAutoNum type="arabicPeriod"/>
            </a:pPr>
            <a:r>
              <a:rPr lang="en" sz="1000">
                <a:latin typeface="Times New Roman"/>
                <a:ea typeface="Times New Roman"/>
                <a:cs typeface="Times New Roman"/>
                <a:sym typeface="Times New Roman"/>
              </a:rPr>
              <a:t>Continue refining our business model and expanding to new universities.</a:t>
            </a:r>
            <a:endParaRPr sz="1000">
              <a:latin typeface="Times New Roman"/>
              <a:ea typeface="Times New Roman"/>
              <a:cs typeface="Times New Roman"/>
              <a:sym typeface="Times New Roman"/>
            </a:endParaRPr>
          </a:p>
          <a:p>
            <a:pPr marL="914400" lvl="1" indent="-292100" algn="l" rtl="0">
              <a:lnSpc>
                <a:spcPct val="100000"/>
              </a:lnSpc>
              <a:spcBef>
                <a:spcPts val="0"/>
              </a:spcBef>
              <a:spcAft>
                <a:spcPts val="0"/>
              </a:spcAft>
              <a:buClr>
                <a:srgbClr val="000000"/>
              </a:buClr>
              <a:buSzPts val="1000"/>
              <a:buFont typeface="Times New Roman"/>
              <a:buAutoNum type="alphaLcPeriod"/>
            </a:pPr>
            <a:r>
              <a:rPr lang="en" sz="1000">
                <a:latin typeface="Times New Roman"/>
                <a:ea typeface="Times New Roman"/>
                <a:cs typeface="Times New Roman"/>
                <a:sym typeface="Times New Roman"/>
              </a:rPr>
              <a:t>Build stronger partnerships with universities </a:t>
            </a:r>
            <a:endParaRPr sz="1000">
              <a:latin typeface="Times New Roman"/>
              <a:ea typeface="Times New Roman"/>
              <a:cs typeface="Times New Roman"/>
              <a:sym typeface="Times New Roman"/>
            </a:endParaRPr>
          </a:p>
          <a:p>
            <a:pPr marL="914400" lvl="1" indent="-292100" algn="l" rtl="0">
              <a:lnSpc>
                <a:spcPct val="100000"/>
              </a:lnSpc>
              <a:spcBef>
                <a:spcPts val="0"/>
              </a:spcBef>
              <a:spcAft>
                <a:spcPts val="0"/>
              </a:spcAft>
              <a:buClr>
                <a:srgbClr val="000000"/>
              </a:buClr>
              <a:buSzPts val="1000"/>
              <a:buFont typeface="Times New Roman"/>
              <a:buAutoNum type="alphaLcPeriod"/>
            </a:pPr>
            <a:r>
              <a:rPr lang="en" sz="1000">
                <a:latin typeface="Times New Roman"/>
                <a:ea typeface="Times New Roman"/>
                <a:cs typeface="Times New Roman"/>
                <a:sym typeface="Times New Roman"/>
              </a:rPr>
              <a:t>Develop lasting relationships in each college community</a:t>
            </a:r>
            <a:endParaRPr sz="1000">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8c2f50e4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8c2f50e4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60d62a7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60d62a7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dirty="0">
                <a:latin typeface="Times New Roman"/>
                <a:ea typeface="Times New Roman"/>
                <a:cs typeface="Times New Roman"/>
                <a:sym typeface="Times New Roman"/>
              </a:rPr>
              <a:t>Trevor: (~0:30)</a:t>
            </a:r>
            <a:endParaRPr sz="1000" dirty="0">
              <a:latin typeface="Times New Roman"/>
              <a:ea typeface="Times New Roman"/>
              <a:cs typeface="Times New Roman"/>
              <a:sym typeface="Times New Roman"/>
            </a:endParaRPr>
          </a:p>
          <a:p>
            <a:pPr marL="0" lvl="0" indent="0" algn="l" rtl="0">
              <a:lnSpc>
                <a:spcPct val="100000"/>
              </a:lnSpc>
              <a:spcBef>
                <a:spcPts val="1600"/>
              </a:spcBef>
              <a:spcAft>
                <a:spcPts val="0"/>
              </a:spcAft>
              <a:buNone/>
            </a:pPr>
            <a:r>
              <a:rPr lang="en" sz="1000" dirty="0">
                <a:latin typeface="Times New Roman"/>
                <a:ea typeface="Times New Roman"/>
                <a:cs typeface="Times New Roman"/>
                <a:sym typeface="Times New Roman"/>
              </a:rPr>
              <a:t>Clearly college students and sleep have an interesting relationship. </a:t>
            </a:r>
            <a:endParaRPr sz="1000" dirty="0">
              <a:latin typeface="Times New Roman"/>
              <a:ea typeface="Times New Roman"/>
              <a:cs typeface="Times New Roman"/>
              <a:sym typeface="Times New Roman"/>
            </a:endParaRPr>
          </a:p>
          <a:p>
            <a:pPr marL="0" lvl="0" indent="0" algn="l" rtl="0">
              <a:lnSpc>
                <a:spcPct val="100000"/>
              </a:lnSpc>
              <a:spcBef>
                <a:spcPts val="1600"/>
              </a:spcBef>
              <a:spcAft>
                <a:spcPts val="0"/>
              </a:spcAft>
              <a:buNone/>
            </a:pPr>
            <a:r>
              <a:rPr lang="en" sz="1000" dirty="0">
                <a:latin typeface="Times New Roman"/>
                <a:ea typeface="Times New Roman"/>
                <a:cs typeface="Times New Roman"/>
                <a:sym typeface="Times New Roman"/>
              </a:rPr>
              <a:t>Sleep in students is directly correlated with academic performance. It is also directly affects our mental and physical health. </a:t>
            </a:r>
            <a:endParaRPr sz="1000" dirty="0">
              <a:latin typeface="Times New Roman"/>
              <a:ea typeface="Times New Roman"/>
              <a:cs typeface="Times New Roman"/>
              <a:sym typeface="Times New Roman"/>
            </a:endParaRPr>
          </a:p>
          <a:p>
            <a:pPr marL="0" lvl="0" indent="0" algn="l" rtl="0">
              <a:lnSpc>
                <a:spcPct val="100000"/>
              </a:lnSpc>
              <a:spcBef>
                <a:spcPts val="1600"/>
              </a:spcBef>
              <a:spcAft>
                <a:spcPts val="0"/>
              </a:spcAft>
              <a:buNone/>
            </a:pPr>
            <a:r>
              <a:rPr lang="en" sz="1000" dirty="0">
                <a:latin typeface="Times New Roman"/>
                <a:ea typeface="Times New Roman"/>
                <a:cs typeface="Times New Roman"/>
                <a:sym typeface="Times New Roman"/>
              </a:rPr>
              <a:t>In one study, 78% of students reported taking a nap once or twice a week (and if you are me it is closer to 5 or 6)</a:t>
            </a:r>
            <a:endParaRPr sz="1000" dirty="0">
              <a:latin typeface="Times New Roman"/>
              <a:ea typeface="Times New Roman"/>
              <a:cs typeface="Times New Roman"/>
              <a:sym typeface="Times New Roman"/>
            </a:endParaRPr>
          </a:p>
          <a:p>
            <a:pPr marL="0" lvl="0" indent="0" algn="l" rtl="0">
              <a:lnSpc>
                <a:spcPct val="100000"/>
              </a:lnSpc>
              <a:spcBef>
                <a:spcPts val="1600"/>
              </a:spcBef>
              <a:spcAft>
                <a:spcPts val="0"/>
              </a:spcAft>
              <a:buNone/>
            </a:pPr>
            <a:r>
              <a:rPr lang="en" sz="1000" dirty="0">
                <a:latin typeface="Times New Roman"/>
                <a:ea typeface="Times New Roman"/>
                <a:cs typeface="Times New Roman"/>
                <a:sym typeface="Times New Roman"/>
              </a:rPr>
              <a:t>73% of students reported having occasional sleeping problems (less than 3 days a week)</a:t>
            </a:r>
            <a:r>
              <a:rPr lang="en" sz="1000" baseline="30000" dirty="0">
                <a:latin typeface="Times New Roman"/>
                <a:ea typeface="Times New Roman"/>
                <a:cs typeface="Times New Roman"/>
                <a:sym typeface="Times New Roman"/>
              </a:rPr>
              <a:t>[1]</a:t>
            </a:r>
            <a:endParaRPr sz="1000" dirty="0">
              <a:latin typeface="Times New Roman"/>
              <a:ea typeface="Times New Roman"/>
              <a:cs typeface="Times New Roman"/>
              <a:sym typeface="Times New Roman"/>
            </a:endParaRPr>
          </a:p>
          <a:p>
            <a:pPr marL="0" lvl="0" indent="0" algn="l" rtl="0">
              <a:lnSpc>
                <a:spcPct val="100000"/>
              </a:lnSpc>
              <a:spcBef>
                <a:spcPts val="1600"/>
              </a:spcBef>
              <a:spcAft>
                <a:spcPts val="0"/>
              </a:spcAft>
              <a:buNone/>
            </a:pPr>
            <a:r>
              <a:rPr lang="en" sz="600" dirty="0">
                <a:latin typeface="Lato"/>
                <a:ea typeface="Lato"/>
                <a:cs typeface="Lato"/>
                <a:sym typeface="Lato"/>
              </a:rPr>
              <a:t>[1] </a:t>
            </a:r>
            <a:r>
              <a:rPr lang="en" sz="600" dirty="0" err="1">
                <a:latin typeface="Lato"/>
                <a:ea typeface="Lato"/>
                <a:cs typeface="Lato"/>
                <a:sym typeface="Lato"/>
              </a:rPr>
              <a:t>Buboltz</a:t>
            </a:r>
            <a:r>
              <a:rPr lang="en" sz="600" dirty="0">
                <a:latin typeface="Lato"/>
                <a:ea typeface="Lato"/>
                <a:cs typeface="Lato"/>
                <a:sym typeface="Lato"/>
              </a:rPr>
              <a:t>, Walter &amp; Brown, Franklin &amp; Soper, Barlow. (2001). Sleep Habits and Patterns of College Students: A Preliminary Study. Journal of American college health : J of ACH. 50. 131-5. </a:t>
            </a:r>
            <a:endParaRPr sz="600" dirty="0">
              <a:latin typeface="Lato"/>
              <a:ea typeface="Lato"/>
              <a:cs typeface="Lato"/>
              <a:sym typeface="Lato"/>
            </a:endParaRPr>
          </a:p>
          <a:p>
            <a:pPr marL="0" lvl="0" indent="0" algn="l" rtl="0">
              <a:lnSpc>
                <a:spcPct val="100000"/>
              </a:lnSpc>
              <a:spcBef>
                <a:spcPts val="1600"/>
              </a:spcBef>
              <a:spcAft>
                <a:spcPts val="0"/>
              </a:spcAft>
              <a:buNone/>
            </a:pPr>
            <a:r>
              <a:rPr lang="en" sz="600" dirty="0">
                <a:latin typeface="Lato"/>
                <a:ea typeface="Lato"/>
                <a:cs typeface="Lato"/>
                <a:sym typeface="Lato"/>
              </a:rPr>
              <a:t>[2] </a:t>
            </a:r>
            <a:r>
              <a:rPr lang="en" sz="600" dirty="0">
                <a:solidFill>
                  <a:srgbClr val="1C1D1E"/>
                </a:solidFill>
              </a:rPr>
              <a:t>Curcio, G., Ferrara, M. and De Gennaro, </a:t>
            </a:r>
            <a:r>
              <a:rPr lang="en" sz="600" dirty="0" err="1">
                <a:solidFill>
                  <a:srgbClr val="1C1D1E"/>
                </a:solidFill>
              </a:rPr>
              <a:t>L.Sleep</a:t>
            </a:r>
            <a:r>
              <a:rPr lang="en" sz="600" dirty="0">
                <a:solidFill>
                  <a:srgbClr val="1C1D1E"/>
                </a:solidFill>
              </a:rPr>
              <a:t> loss, learning capacity and academic performance. </a:t>
            </a:r>
            <a:r>
              <a:rPr lang="en" sz="600" i="1" dirty="0">
                <a:solidFill>
                  <a:srgbClr val="1C1D1E"/>
                </a:solidFill>
              </a:rPr>
              <a:t>Sleep Med. Rev.</a:t>
            </a:r>
            <a:r>
              <a:rPr lang="en" sz="600" dirty="0">
                <a:solidFill>
                  <a:srgbClr val="1C1D1E"/>
                </a:solidFill>
              </a:rPr>
              <a:t>, 2006, 10: 323–337.</a:t>
            </a:r>
            <a:endParaRPr sz="600" dirty="0">
              <a:latin typeface="Lato"/>
              <a:ea typeface="Lato"/>
              <a:cs typeface="Lato"/>
              <a:sym typeface="Lato"/>
            </a:endParaRPr>
          </a:p>
          <a:p>
            <a:pPr marL="0" lvl="0" indent="0" algn="l" rtl="0">
              <a:spcBef>
                <a:spcPts val="160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5785abc5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5785abc5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1C1D1E"/>
                </a:solidFill>
              </a:rPr>
              <a:t>Michaela (~0:30)</a:t>
            </a:r>
            <a:endParaRPr sz="1000">
              <a:solidFill>
                <a:srgbClr val="1C1D1E"/>
              </a:solidFill>
            </a:endParaRPr>
          </a:p>
          <a:p>
            <a:pPr marL="0" lvl="0" indent="0" algn="l" rtl="0">
              <a:spcBef>
                <a:spcPts val="0"/>
              </a:spcBef>
              <a:spcAft>
                <a:spcPts val="0"/>
              </a:spcAft>
              <a:buNone/>
            </a:pPr>
            <a:endParaRPr sz="1000">
              <a:solidFill>
                <a:srgbClr val="1C1D1E"/>
              </a:solidFill>
            </a:endParaRPr>
          </a:p>
          <a:p>
            <a:pPr marL="0" lvl="0" indent="0" algn="l" rtl="0">
              <a:spcBef>
                <a:spcPts val="0"/>
              </a:spcBef>
              <a:spcAft>
                <a:spcPts val="0"/>
              </a:spcAft>
              <a:buNone/>
            </a:pPr>
            <a:r>
              <a:rPr lang="en" sz="1000">
                <a:solidFill>
                  <a:srgbClr val="1C1D1E"/>
                </a:solidFill>
              </a:rPr>
              <a:t>[1] MILNER, C. E. and COTE, K. A. (2009), Benefits of napping in healthy adults: impact of nap length, time of day, age, and experience with napping. Journal of Sleep Research, 18: 272-281. doi:</a:t>
            </a:r>
            <a:r>
              <a:rPr lang="en" sz="1000">
                <a:solidFill>
                  <a:srgbClr val="005274"/>
                </a:solidFill>
                <a:uFill>
                  <a:noFill/>
                </a:uFill>
                <a:hlinkClick r:id="rId3"/>
              </a:rPr>
              <a:t>10.1111/j.1365-2869.2008.00718.x</a:t>
            </a:r>
            <a:endParaRPr sz="1000">
              <a:latin typeface="Lato"/>
              <a:ea typeface="Lato"/>
              <a:cs typeface="Lato"/>
              <a:sym typeface="Lato"/>
            </a:endParaRPr>
          </a:p>
          <a:p>
            <a:pPr marL="0" lvl="0" indent="0" algn="l" rtl="0">
              <a:spcBef>
                <a:spcPts val="0"/>
              </a:spcBef>
              <a:spcAft>
                <a:spcPts val="0"/>
              </a:spcAft>
              <a:buNone/>
            </a:pPr>
            <a:r>
              <a:rPr lang="en" sz="1000">
                <a:solidFill>
                  <a:srgbClr val="1C1D1E"/>
                </a:solidFill>
              </a:rPr>
              <a:t>[2] Milner, C. E., Fogel, S. M. and Cote, K. A.Habitual napping moderates motor performance improvements following a short daytime nap. </a:t>
            </a:r>
            <a:r>
              <a:rPr lang="en" sz="1000" i="1">
                <a:solidFill>
                  <a:srgbClr val="1C1D1E"/>
                </a:solidFill>
              </a:rPr>
              <a:t>Biol. Psychol.</a:t>
            </a:r>
            <a:r>
              <a:rPr lang="en" sz="1000">
                <a:solidFill>
                  <a:srgbClr val="1C1D1E"/>
                </a:solidFill>
              </a:rPr>
              <a:t>, 2006, 73: 141–156.</a:t>
            </a:r>
            <a:endParaRPr sz="100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8c2f50e4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8c2f50e4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Michaela ~(0:30)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5785abc5a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5785abc5a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Michaela (~0:30)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60d62a79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60d62a79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613eebe3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613eebe3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5785abc5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5785abc5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(20-30 sec)</a:t>
            </a:r>
            <a:endParaRPr/>
          </a:p>
          <a:p>
            <a:pPr marL="0" lvl="0" indent="0" algn="l" rtl="0">
              <a:spcBef>
                <a:spcPts val="0"/>
              </a:spcBef>
              <a:spcAft>
                <a:spcPts val="0"/>
              </a:spcAft>
              <a:buNone/>
            </a:pPr>
            <a:r>
              <a:rPr lang="en"/>
              <a:t>Looking at these sections of our business model canvas show how we intend to deliver our value proposition of offering an easy and convenient location close to campus for not only students but also university professors and other employees. Our revenue streams will consist of university contracts, merchandise sales, rentals fees, and advertising for local businesses.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5785abc5a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5785abc5a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(30 s)</a:t>
            </a:r>
            <a:endParaRPr/>
          </a:p>
          <a:p>
            <a:pPr marL="0" lvl="0" indent="0" algn="l" rtl="0">
              <a:spcBef>
                <a:spcPts val="0"/>
              </a:spcBef>
              <a:spcAft>
                <a:spcPts val="0"/>
              </a:spcAft>
              <a:buNone/>
            </a:pPr>
            <a:r>
              <a:rPr lang="en"/>
              <a:t>There are no direct competitors within the Columbia market. Russell House offers relaxing activities such as an oxygen bar but this is only around final exams, and Thomas cooper library offers a place for students to study but its often packed and its impossible to nap at those desks. Surrounding campus are several coffee shops such as Cool beans, drip, and Immaculate consumption and Starbucks and Einsteins have locations on campus but once again people cant sleep here since theyre often busy and loud environments with people coming in and out and ordering drinks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4.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gif"/><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gif"/><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986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Naptime</a:t>
            </a:r>
            <a:endParaRPr/>
          </a:p>
        </p:txBody>
      </p:sp>
      <p:pic>
        <p:nvPicPr>
          <p:cNvPr id="3" name="Slide 1.mp3">
            <a:hlinkClick r:id="" action="ppaction://media"/>
            <a:extLst>
              <a:ext uri="{FF2B5EF4-FFF2-40B4-BE49-F238E27FC236}">
                <a16:creationId xmlns:a16="http://schemas.microsoft.com/office/drawing/2014/main" id="{5D5F8D41-E945-9647-9526-5B57184F7A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5858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Competitive Landscape</a:t>
            </a:r>
            <a:endParaRPr/>
          </a:p>
        </p:txBody>
      </p:sp>
      <p:sp>
        <p:nvSpPr>
          <p:cNvPr id="155" name="Google Shape;155;p22"/>
          <p:cNvSpPr txBox="1">
            <a:spLocks noGrp="1"/>
          </p:cNvSpPr>
          <p:nvPr>
            <p:ph type="body" idx="1"/>
          </p:nvPr>
        </p:nvSpPr>
        <p:spPr>
          <a:xfrm>
            <a:off x="729450" y="2078875"/>
            <a:ext cx="4598100" cy="1561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Napping “pods” exist in various locations across the world.</a:t>
            </a:r>
            <a:endParaRPr/>
          </a:p>
          <a:p>
            <a:pPr marL="914400" lvl="1" indent="-298450" algn="l" rtl="0">
              <a:spcBef>
                <a:spcPts val="0"/>
              </a:spcBef>
              <a:spcAft>
                <a:spcPts val="0"/>
              </a:spcAft>
              <a:buSzPts val="1100"/>
              <a:buChar char="○"/>
            </a:pPr>
            <a:r>
              <a:rPr lang="en"/>
              <a:t>Airports,  hotels,  large corporations</a:t>
            </a:r>
            <a:endParaRPr/>
          </a:p>
          <a:p>
            <a:pPr marL="0" lvl="0" indent="0" algn="l" rtl="0">
              <a:spcBef>
                <a:spcPts val="1600"/>
              </a:spcBef>
              <a:spcAft>
                <a:spcPts val="0"/>
              </a:spcAft>
              <a:buNone/>
            </a:pPr>
            <a:endParaRPr/>
          </a:p>
          <a:p>
            <a:pPr marL="457200" lvl="0" indent="-311150" algn="l" rtl="0">
              <a:spcBef>
                <a:spcPts val="1600"/>
              </a:spcBef>
              <a:spcAft>
                <a:spcPts val="0"/>
              </a:spcAft>
              <a:buSzPts val="1300"/>
              <a:buChar char="●"/>
            </a:pPr>
            <a:r>
              <a:rPr lang="en"/>
              <a:t>We are combining these two services in a new way.</a:t>
            </a:r>
            <a:endParaRPr/>
          </a:p>
        </p:txBody>
      </p:sp>
      <p:pic>
        <p:nvPicPr>
          <p:cNvPr id="156" name="Google Shape;156;p22"/>
          <p:cNvPicPr preferRelativeResize="0"/>
          <p:nvPr/>
        </p:nvPicPr>
        <p:blipFill>
          <a:blip r:embed="rId5">
            <a:alphaModFix/>
          </a:blip>
          <a:stretch>
            <a:fillRect/>
          </a:stretch>
        </p:blipFill>
        <p:spPr>
          <a:xfrm>
            <a:off x="6014575" y="638275"/>
            <a:ext cx="2932450" cy="2057100"/>
          </a:xfrm>
          <a:prstGeom prst="rect">
            <a:avLst/>
          </a:prstGeom>
          <a:noFill/>
          <a:ln>
            <a:noFill/>
          </a:ln>
        </p:spPr>
      </p:pic>
      <p:pic>
        <p:nvPicPr>
          <p:cNvPr id="157" name="Google Shape;157;p22"/>
          <p:cNvPicPr preferRelativeResize="0"/>
          <p:nvPr/>
        </p:nvPicPr>
        <p:blipFill>
          <a:blip r:embed="rId6">
            <a:alphaModFix/>
          </a:blip>
          <a:stretch>
            <a:fillRect/>
          </a:stretch>
        </p:blipFill>
        <p:spPr>
          <a:xfrm>
            <a:off x="5433155" y="2895000"/>
            <a:ext cx="2984994" cy="1992475"/>
          </a:xfrm>
          <a:prstGeom prst="rect">
            <a:avLst/>
          </a:prstGeom>
          <a:noFill/>
          <a:ln>
            <a:noFill/>
          </a:ln>
        </p:spPr>
      </p:pic>
      <p:pic>
        <p:nvPicPr>
          <p:cNvPr id="158" name="Google Shape;158;p22"/>
          <p:cNvPicPr preferRelativeResize="0"/>
          <p:nvPr/>
        </p:nvPicPr>
        <p:blipFill rotWithShape="1">
          <a:blip r:embed="rId7">
            <a:alphaModFix/>
          </a:blip>
          <a:srcRect l="4689" t="28312" b="11048"/>
          <a:stretch/>
        </p:blipFill>
        <p:spPr>
          <a:xfrm>
            <a:off x="1497100" y="3819150"/>
            <a:ext cx="3062801" cy="845625"/>
          </a:xfrm>
          <a:prstGeom prst="rect">
            <a:avLst/>
          </a:prstGeom>
          <a:noFill/>
          <a:ln>
            <a:noFill/>
          </a:ln>
        </p:spPr>
      </p:pic>
      <p:pic>
        <p:nvPicPr>
          <p:cNvPr id="2" name="Slide 10.m4a">
            <a:hlinkClick r:id="" action="ppaction://media"/>
            <a:extLst>
              <a:ext uri="{FF2B5EF4-FFF2-40B4-BE49-F238E27FC236}">
                <a16:creationId xmlns:a16="http://schemas.microsoft.com/office/drawing/2014/main" id="{4B514482-FC53-3C4A-A06D-B89B84030E1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31200" y="-1289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 </a:t>
            </a:r>
            <a:endParaRPr/>
          </a:p>
        </p:txBody>
      </p:sp>
      <p:sp>
        <p:nvSpPr>
          <p:cNvPr id="164" name="Google Shape;164;p23"/>
          <p:cNvSpPr txBox="1">
            <a:spLocks noGrp="1"/>
          </p:cNvSpPr>
          <p:nvPr>
            <p:ph type="body" idx="1"/>
          </p:nvPr>
        </p:nvSpPr>
        <p:spPr>
          <a:xfrm>
            <a:off x="729450" y="2013000"/>
            <a:ext cx="4211100" cy="2327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College enrollment is increasing at UofSC.</a:t>
            </a:r>
            <a:endParaRPr/>
          </a:p>
          <a:p>
            <a:pPr marL="457200" lvl="0" indent="0" algn="l" rtl="0">
              <a:spcBef>
                <a:spcPts val="1600"/>
              </a:spcBef>
              <a:spcAft>
                <a:spcPts val="0"/>
              </a:spcAft>
              <a:buNone/>
            </a:pPr>
            <a:endParaRPr/>
          </a:p>
          <a:p>
            <a:pPr marL="457200" lvl="0" indent="-311150" algn="l" rtl="0">
              <a:spcBef>
                <a:spcPts val="1600"/>
              </a:spcBef>
              <a:spcAft>
                <a:spcPts val="0"/>
              </a:spcAft>
              <a:buSzPts val="1300"/>
              <a:buChar char="●"/>
            </a:pPr>
            <a:r>
              <a:rPr lang="en"/>
              <a:t>More students will live off campus as enrolment increases.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65" name="Google Shape;165;p23"/>
          <p:cNvPicPr preferRelativeResize="0"/>
          <p:nvPr/>
        </p:nvPicPr>
        <p:blipFill>
          <a:blip r:embed="rId5">
            <a:alphaModFix/>
          </a:blip>
          <a:stretch>
            <a:fillRect/>
          </a:stretch>
        </p:blipFill>
        <p:spPr>
          <a:xfrm>
            <a:off x="5085200" y="640875"/>
            <a:ext cx="3898649" cy="2356073"/>
          </a:xfrm>
          <a:prstGeom prst="rect">
            <a:avLst/>
          </a:prstGeom>
          <a:noFill/>
          <a:ln w="9525" cap="flat" cmpd="sng">
            <a:solidFill>
              <a:srgbClr val="000000"/>
            </a:solidFill>
            <a:prstDash val="solid"/>
            <a:round/>
            <a:headEnd type="none" w="sm" len="sm"/>
            <a:tailEnd type="none" w="sm" len="sm"/>
          </a:ln>
        </p:spPr>
      </p:pic>
      <p:pic>
        <p:nvPicPr>
          <p:cNvPr id="166" name="Google Shape;166;p23"/>
          <p:cNvPicPr preferRelativeResize="0"/>
          <p:nvPr/>
        </p:nvPicPr>
        <p:blipFill>
          <a:blip r:embed="rId6">
            <a:alphaModFix/>
          </a:blip>
          <a:stretch>
            <a:fillRect/>
          </a:stretch>
        </p:blipFill>
        <p:spPr>
          <a:xfrm>
            <a:off x="7358025" y="3132350"/>
            <a:ext cx="1470674" cy="1901080"/>
          </a:xfrm>
          <a:prstGeom prst="rect">
            <a:avLst/>
          </a:prstGeom>
          <a:noFill/>
          <a:ln w="9525" cap="flat" cmpd="sng">
            <a:solidFill>
              <a:srgbClr val="000000"/>
            </a:solidFill>
            <a:prstDash val="solid"/>
            <a:round/>
            <a:headEnd type="none" w="sm" len="sm"/>
            <a:tailEnd type="none" w="sm" len="sm"/>
          </a:ln>
        </p:spPr>
      </p:pic>
      <p:pic>
        <p:nvPicPr>
          <p:cNvPr id="167" name="Google Shape;167;p23"/>
          <p:cNvPicPr preferRelativeResize="0"/>
          <p:nvPr/>
        </p:nvPicPr>
        <p:blipFill>
          <a:blip r:embed="rId7">
            <a:alphaModFix/>
          </a:blip>
          <a:stretch>
            <a:fillRect/>
          </a:stretch>
        </p:blipFill>
        <p:spPr>
          <a:xfrm>
            <a:off x="5302431" y="3130425"/>
            <a:ext cx="1470670" cy="1904925"/>
          </a:xfrm>
          <a:prstGeom prst="rect">
            <a:avLst/>
          </a:prstGeom>
          <a:noFill/>
          <a:ln w="9525" cap="flat" cmpd="sng">
            <a:solidFill>
              <a:srgbClr val="000000"/>
            </a:solidFill>
            <a:prstDash val="solid"/>
            <a:round/>
            <a:headEnd type="none" w="sm" len="sm"/>
            <a:tailEnd type="none" w="sm" len="sm"/>
          </a:ln>
        </p:spPr>
      </p:pic>
      <p:pic>
        <p:nvPicPr>
          <p:cNvPr id="2" name="Slide 11 .mp3">
            <a:hlinkClick r:id="" action="ppaction://media"/>
            <a:extLst>
              <a:ext uri="{FF2B5EF4-FFF2-40B4-BE49-F238E27FC236}">
                <a16:creationId xmlns:a16="http://schemas.microsoft.com/office/drawing/2014/main" id="{E80C1DC5-49DA-1843-A605-6C258E14918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22299" y="-1719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Financials</a:t>
            </a:r>
            <a:endParaRPr/>
          </a:p>
        </p:txBody>
      </p:sp>
      <p:sp>
        <p:nvSpPr>
          <p:cNvPr id="173" name="Google Shape;173;p24"/>
          <p:cNvSpPr txBox="1"/>
          <p:nvPr/>
        </p:nvSpPr>
        <p:spPr>
          <a:xfrm>
            <a:off x="734775" y="2005350"/>
            <a:ext cx="3608400" cy="29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accent1"/>
              </a:solidFill>
              <a:latin typeface="Lato"/>
              <a:ea typeface="Lato"/>
              <a:cs typeface="Lato"/>
              <a:sym typeface="Lato"/>
            </a:endParaRPr>
          </a:p>
          <a:p>
            <a:pPr marL="457200" lvl="0" indent="-317500" algn="l" rtl="0">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Projections based on $40,000 investment</a:t>
            </a:r>
            <a:endParaRPr>
              <a:solidFill>
                <a:schemeClr val="accent1"/>
              </a:solidFill>
              <a:latin typeface="Lato"/>
              <a:ea typeface="Lato"/>
              <a:cs typeface="Lato"/>
              <a:sym typeface="Lato"/>
            </a:endParaRPr>
          </a:p>
          <a:p>
            <a:pPr marL="457200" lvl="0" indent="0" algn="l" rtl="0">
              <a:spcBef>
                <a:spcPts val="0"/>
              </a:spcBef>
              <a:spcAft>
                <a:spcPts val="0"/>
              </a:spcAft>
              <a:buNone/>
            </a:pPr>
            <a:endParaRPr>
              <a:solidFill>
                <a:schemeClr val="accent1"/>
              </a:solidFill>
              <a:latin typeface="Lato"/>
              <a:ea typeface="Lato"/>
              <a:cs typeface="Lato"/>
              <a:sym typeface="Lato"/>
            </a:endParaRPr>
          </a:p>
          <a:p>
            <a:pPr marL="457200" lvl="0" indent="-317500" algn="l" rtl="0">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Additional $50,000 in loans assumed</a:t>
            </a:r>
            <a:endParaRPr>
              <a:solidFill>
                <a:schemeClr val="accent1"/>
              </a:solidFill>
              <a:latin typeface="Lato"/>
              <a:ea typeface="Lato"/>
              <a:cs typeface="Lato"/>
              <a:sym typeface="Lato"/>
            </a:endParaRPr>
          </a:p>
          <a:p>
            <a:pPr marL="457200" lvl="0" indent="0" algn="l" rtl="0">
              <a:spcBef>
                <a:spcPts val="0"/>
              </a:spcBef>
              <a:spcAft>
                <a:spcPts val="0"/>
              </a:spcAft>
              <a:buNone/>
            </a:pPr>
            <a:endParaRPr>
              <a:solidFill>
                <a:schemeClr val="accent1"/>
              </a:solidFill>
              <a:latin typeface="Lato"/>
              <a:ea typeface="Lato"/>
              <a:cs typeface="Lato"/>
              <a:sym typeface="Lato"/>
            </a:endParaRPr>
          </a:p>
          <a:p>
            <a:pPr marL="457200" lvl="0" indent="-317500" algn="l" rtl="0">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This includes seasonality of school operations</a:t>
            </a:r>
            <a:endParaRPr>
              <a:solidFill>
                <a:schemeClr val="accent1"/>
              </a:solidFill>
              <a:latin typeface="Lato"/>
              <a:ea typeface="Lato"/>
              <a:cs typeface="Lato"/>
              <a:sym typeface="Lato"/>
            </a:endParaRPr>
          </a:p>
          <a:p>
            <a:pPr marL="457200" lvl="0" indent="0" algn="l" rtl="0">
              <a:spcBef>
                <a:spcPts val="0"/>
              </a:spcBef>
              <a:spcAft>
                <a:spcPts val="0"/>
              </a:spcAft>
              <a:buNone/>
            </a:pPr>
            <a:endParaRPr>
              <a:solidFill>
                <a:schemeClr val="accent1"/>
              </a:solidFill>
              <a:latin typeface="Lato"/>
              <a:ea typeface="Lato"/>
              <a:cs typeface="Lato"/>
              <a:sym typeface="Lato"/>
            </a:endParaRPr>
          </a:p>
          <a:p>
            <a:pPr marL="457200" lvl="0" indent="-317500" algn="l" rtl="0">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Does not account for UofSC enrollment growth</a:t>
            </a:r>
            <a:endParaRPr>
              <a:solidFill>
                <a:schemeClr val="accent1"/>
              </a:solidFill>
              <a:latin typeface="Lato"/>
              <a:ea typeface="Lato"/>
              <a:cs typeface="Lato"/>
              <a:sym typeface="Lato"/>
            </a:endParaRPr>
          </a:p>
        </p:txBody>
      </p:sp>
      <p:pic>
        <p:nvPicPr>
          <p:cNvPr id="174" name="Google Shape;174;p24"/>
          <p:cNvPicPr preferRelativeResize="0"/>
          <p:nvPr/>
        </p:nvPicPr>
        <p:blipFill>
          <a:blip r:embed="rId5">
            <a:alphaModFix/>
          </a:blip>
          <a:stretch>
            <a:fillRect/>
          </a:stretch>
        </p:blipFill>
        <p:spPr>
          <a:xfrm>
            <a:off x="4572000" y="2115400"/>
            <a:ext cx="4416349" cy="2703700"/>
          </a:xfrm>
          <a:prstGeom prst="rect">
            <a:avLst/>
          </a:prstGeom>
          <a:noFill/>
          <a:ln w="9525" cap="flat" cmpd="sng">
            <a:solidFill>
              <a:srgbClr val="000000"/>
            </a:solidFill>
            <a:prstDash val="solid"/>
            <a:round/>
            <a:headEnd type="none" w="sm" len="sm"/>
            <a:tailEnd type="none" w="sm" len="sm"/>
          </a:ln>
        </p:spPr>
      </p:pic>
      <p:pic>
        <p:nvPicPr>
          <p:cNvPr id="2" name="Slide 12.mp3">
            <a:hlinkClick r:id="" action="ppaction://media"/>
            <a:extLst>
              <a:ext uri="{FF2B5EF4-FFF2-40B4-BE49-F238E27FC236}">
                <a16:creationId xmlns:a16="http://schemas.microsoft.com/office/drawing/2014/main" id="{9A33F88C-047F-2E46-9C5E-520DFD2F94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5549" y="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8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Financials </a:t>
            </a:r>
            <a:endParaRPr/>
          </a:p>
        </p:txBody>
      </p:sp>
      <p:sp>
        <p:nvSpPr>
          <p:cNvPr id="180" name="Google Shape;180;p25"/>
          <p:cNvSpPr txBox="1">
            <a:spLocks noGrp="1"/>
          </p:cNvSpPr>
          <p:nvPr>
            <p:ph type="body" idx="1"/>
          </p:nvPr>
        </p:nvSpPr>
        <p:spPr>
          <a:xfrm>
            <a:off x="729450" y="2078875"/>
            <a:ext cx="38424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~$25,000 Cash buffer.</a:t>
            </a:r>
            <a:endParaRPr/>
          </a:p>
          <a:p>
            <a:pPr marL="457200" lvl="0" indent="0" algn="l" rtl="0">
              <a:spcBef>
                <a:spcPts val="1600"/>
              </a:spcBef>
              <a:spcAft>
                <a:spcPts val="0"/>
              </a:spcAft>
              <a:buNone/>
            </a:pPr>
            <a:endParaRPr/>
          </a:p>
          <a:p>
            <a:pPr marL="457200" lvl="0" indent="-311150" algn="l" rtl="0">
              <a:spcBef>
                <a:spcPts val="1600"/>
              </a:spcBef>
              <a:spcAft>
                <a:spcPts val="0"/>
              </a:spcAft>
              <a:buSzPts val="1300"/>
              <a:buChar char="●"/>
            </a:pPr>
            <a:r>
              <a:rPr lang="en"/>
              <a:t>Equity value starts increasing  in 2 years </a:t>
            </a:r>
            <a:endParaRPr/>
          </a:p>
          <a:p>
            <a:pPr marL="0" lvl="0" indent="0" algn="l" rtl="0">
              <a:spcBef>
                <a:spcPts val="1600"/>
              </a:spcBef>
              <a:spcAft>
                <a:spcPts val="0"/>
              </a:spcAft>
              <a:buNone/>
            </a:pPr>
            <a:endParaRPr/>
          </a:p>
          <a:p>
            <a:pPr marL="457200" lvl="0" indent="-311150" algn="l" rtl="0">
              <a:spcBef>
                <a:spcPts val="1600"/>
              </a:spcBef>
              <a:spcAft>
                <a:spcPts val="0"/>
              </a:spcAft>
              <a:buSzPts val="1300"/>
              <a:buChar char="●"/>
            </a:pPr>
            <a:r>
              <a:rPr lang="en"/>
              <a:t>Potential for greater returns if more locations are opened within the first 4 years.</a:t>
            </a:r>
            <a:endParaRPr/>
          </a:p>
        </p:txBody>
      </p:sp>
      <p:pic>
        <p:nvPicPr>
          <p:cNvPr id="181" name="Google Shape;181;p25"/>
          <p:cNvPicPr preferRelativeResize="0"/>
          <p:nvPr/>
        </p:nvPicPr>
        <p:blipFill>
          <a:blip r:embed="rId5">
            <a:alphaModFix/>
          </a:blip>
          <a:stretch>
            <a:fillRect/>
          </a:stretch>
        </p:blipFill>
        <p:spPr>
          <a:xfrm>
            <a:off x="5355500" y="632679"/>
            <a:ext cx="3535225" cy="2135271"/>
          </a:xfrm>
          <a:prstGeom prst="rect">
            <a:avLst/>
          </a:prstGeom>
          <a:noFill/>
          <a:ln w="9525" cap="flat" cmpd="sng">
            <a:solidFill>
              <a:srgbClr val="000000"/>
            </a:solidFill>
            <a:prstDash val="solid"/>
            <a:round/>
            <a:headEnd type="none" w="sm" len="sm"/>
            <a:tailEnd type="none" w="sm" len="sm"/>
          </a:ln>
        </p:spPr>
      </p:pic>
      <p:pic>
        <p:nvPicPr>
          <p:cNvPr id="182" name="Google Shape;182;p25"/>
          <p:cNvPicPr preferRelativeResize="0"/>
          <p:nvPr/>
        </p:nvPicPr>
        <p:blipFill>
          <a:blip r:embed="rId6">
            <a:alphaModFix/>
          </a:blip>
          <a:stretch>
            <a:fillRect/>
          </a:stretch>
        </p:blipFill>
        <p:spPr>
          <a:xfrm>
            <a:off x="5355500" y="2871104"/>
            <a:ext cx="3535225" cy="2137921"/>
          </a:xfrm>
          <a:prstGeom prst="rect">
            <a:avLst/>
          </a:prstGeom>
          <a:noFill/>
          <a:ln w="9525" cap="flat" cmpd="sng">
            <a:solidFill>
              <a:srgbClr val="000000"/>
            </a:solidFill>
            <a:prstDash val="solid"/>
            <a:round/>
            <a:headEnd type="none" w="sm" len="sm"/>
            <a:tailEnd type="none" w="sm" len="sm"/>
          </a:ln>
        </p:spPr>
      </p:pic>
      <p:pic>
        <p:nvPicPr>
          <p:cNvPr id="2" name="Slide 13.mp3">
            <a:hlinkClick r:id="" action="ppaction://media"/>
            <a:extLst>
              <a:ext uri="{FF2B5EF4-FFF2-40B4-BE49-F238E27FC236}">
                <a16:creationId xmlns:a16="http://schemas.microsoft.com/office/drawing/2014/main" id="{D80112FB-E027-684F-934A-1881A4B547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18150" y="-10500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Potential Partnerships</a:t>
            </a:r>
            <a:endParaRPr/>
          </a:p>
        </p:txBody>
      </p:sp>
      <p:pic>
        <p:nvPicPr>
          <p:cNvPr id="188" name="Google Shape;188;p26"/>
          <p:cNvPicPr preferRelativeResize="0"/>
          <p:nvPr/>
        </p:nvPicPr>
        <p:blipFill>
          <a:blip r:embed="rId5">
            <a:alphaModFix/>
          </a:blip>
          <a:stretch>
            <a:fillRect/>
          </a:stretch>
        </p:blipFill>
        <p:spPr>
          <a:xfrm>
            <a:off x="5406875" y="1017725"/>
            <a:ext cx="3583650" cy="1656325"/>
          </a:xfrm>
          <a:prstGeom prst="rect">
            <a:avLst/>
          </a:prstGeom>
          <a:noFill/>
          <a:ln>
            <a:noFill/>
          </a:ln>
        </p:spPr>
      </p:pic>
      <p:pic>
        <p:nvPicPr>
          <p:cNvPr id="189" name="Google Shape;189;p26"/>
          <p:cNvPicPr preferRelativeResize="0"/>
          <p:nvPr/>
        </p:nvPicPr>
        <p:blipFill>
          <a:blip r:embed="rId6">
            <a:alphaModFix/>
          </a:blip>
          <a:stretch>
            <a:fillRect/>
          </a:stretch>
        </p:blipFill>
        <p:spPr>
          <a:xfrm>
            <a:off x="782175" y="3886413"/>
            <a:ext cx="2272775" cy="719075"/>
          </a:xfrm>
          <a:prstGeom prst="rect">
            <a:avLst/>
          </a:prstGeom>
          <a:noFill/>
          <a:ln>
            <a:noFill/>
          </a:ln>
        </p:spPr>
      </p:pic>
      <p:pic>
        <p:nvPicPr>
          <p:cNvPr id="190" name="Google Shape;190;p26"/>
          <p:cNvPicPr preferRelativeResize="0"/>
          <p:nvPr/>
        </p:nvPicPr>
        <p:blipFill>
          <a:blip r:embed="rId7">
            <a:alphaModFix/>
          </a:blip>
          <a:stretch>
            <a:fillRect/>
          </a:stretch>
        </p:blipFill>
        <p:spPr>
          <a:xfrm>
            <a:off x="427186" y="1902738"/>
            <a:ext cx="2982752" cy="1915874"/>
          </a:xfrm>
          <a:prstGeom prst="rect">
            <a:avLst/>
          </a:prstGeom>
          <a:noFill/>
          <a:ln>
            <a:noFill/>
          </a:ln>
        </p:spPr>
      </p:pic>
      <p:pic>
        <p:nvPicPr>
          <p:cNvPr id="191" name="Google Shape;191;p26"/>
          <p:cNvPicPr preferRelativeResize="0"/>
          <p:nvPr/>
        </p:nvPicPr>
        <p:blipFill>
          <a:blip r:embed="rId8">
            <a:alphaModFix/>
          </a:blip>
          <a:stretch>
            <a:fillRect/>
          </a:stretch>
        </p:blipFill>
        <p:spPr>
          <a:xfrm>
            <a:off x="6479550" y="3111550"/>
            <a:ext cx="1438275" cy="1457325"/>
          </a:xfrm>
          <a:prstGeom prst="rect">
            <a:avLst/>
          </a:prstGeom>
          <a:noFill/>
          <a:ln>
            <a:noFill/>
          </a:ln>
        </p:spPr>
      </p:pic>
      <p:sp>
        <p:nvSpPr>
          <p:cNvPr id="192" name="Google Shape;192;p26"/>
          <p:cNvSpPr txBox="1"/>
          <p:nvPr/>
        </p:nvSpPr>
        <p:spPr>
          <a:xfrm>
            <a:off x="1199450" y="4673300"/>
            <a:ext cx="14382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Naptime by Entertech</a:t>
            </a:r>
            <a:endParaRPr sz="1000">
              <a:solidFill>
                <a:schemeClr val="accent1"/>
              </a:solidFill>
              <a:latin typeface="Lato"/>
              <a:ea typeface="Lato"/>
              <a:cs typeface="Lato"/>
              <a:sym typeface="Lato"/>
            </a:endParaRPr>
          </a:p>
        </p:txBody>
      </p:sp>
      <p:sp>
        <p:nvSpPr>
          <p:cNvPr id="193" name="Google Shape;193;p26"/>
          <p:cNvSpPr txBox="1"/>
          <p:nvPr/>
        </p:nvSpPr>
        <p:spPr>
          <a:xfrm>
            <a:off x="6306350" y="2534075"/>
            <a:ext cx="17847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Eagles Nest Outfitters, Inc. </a:t>
            </a:r>
            <a:endParaRPr sz="1000">
              <a:solidFill>
                <a:schemeClr val="accent1"/>
              </a:solidFill>
              <a:latin typeface="Lato"/>
              <a:ea typeface="Lato"/>
              <a:cs typeface="Lato"/>
              <a:sym typeface="Lato"/>
            </a:endParaRPr>
          </a:p>
        </p:txBody>
      </p:sp>
      <p:sp>
        <p:nvSpPr>
          <p:cNvPr id="194" name="Google Shape;194;p26"/>
          <p:cNvSpPr txBox="1"/>
          <p:nvPr/>
        </p:nvSpPr>
        <p:spPr>
          <a:xfrm>
            <a:off x="6306350" y="4673300"/>
            <a:ext cx="17847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Starbucks Coffee Company</a:t>
            </a:r>
            <a:endParaRPr sz="1000">
              <a:solidFill>
                <a:schemeClr val="accent1"/>
              </a:solidFill>
              <a:latin typeface="Lato"/>
              <a:ea typeface="Lato"/>
              <a:cs typeface="Lato"/>
              <a:sym typeface="Lato"/>
            </a:endParaRPr>
          </a:p>
        </p:txBody>
      </p:sp>
      <p:pic>
        <p:nvPicPr>
          <p:cNvPr id="2" name="Slide 14.mp3">
            <a:hlinkClick r:id="" action="ppaction://media"/>
            <a:extLst>
              <a:ext uri="{FF2B5EF4-FFF2-40B4-BE49-F238E27FC236}">
                <a16:creationId xmlns:a16="http://schemas.microsoft.com/office/drawing/2014/main" id="{FFA42B35-E0CD-8747-B4EE-19D4899CD76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18150" y="-1743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729450" y="1318650"/>
            <a:ext cx="3842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a:t>
            </a:r>
            <a:endParaRPr/>
          </a:p>
        </p:txBody>
      </p:sp>
      <p:sp>
        <p:nvSpPr>
          <p:cNvPr id="200" name="Google Shape;200;p27"/>
          <p:cNvSpPr txBox="1">
            <a:spLocks noGrp="1"/>
          </p:cNvSpPr>
          <p:nvPr>
            <p:ph type="body" idx="1"/>
          </p:nvPr>
        </p:nvSpPr>
        <p:spPr>
          <a:xfrm>
            <a:off x="6642450" y="3364200"/>
            <a:ext cx="1949400" cy="535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b="1"/>
              <a:t>Michaela Selinga</a:t>
            </a:r>
            <a:endParaRPr sz="1400" b="1"/>
          </a:p>
          <a:p>
            <a:pPr marL="0" lvl="0" indent="0" algn="ctr" rtl="0">
              <a:lnSpc>
                <a:spcPct val="100000"/>
              </a:lnSpc>
              <a:spcBef>
                <a:spcPts val="0"/>
              </a:spcBef>
              <a:spcAft>
                <a:spcPts val="0"/>
              </a:spcAft>
              <a:buNone/>
            </a:pPr>
            <a:r>
              <a:rPr lang="en" sz="1200"/>
              <a:t>Design Engineer</a:t>
            </a:r>
            <a:endParaRPr sz="1200"/>
          </a:p>
        </p:txBody>
      </p:sp>
      <p:pic>
        <p:nvPicPr>
          <p:cNvPr id="201" name="Google Shape;201;p27"/>
          <p:cNvPicPr preferRelativeResize="0"/>
          <p:nvPr/>
        </p:nvPicPr>
        <p:blipFill>
          <a:blip r:embed="rId5">
            <a:alphaModFix/>
          </a:blip>
          <a:stretch>
            <a:fillRect/>
          </a:stretch>
        </p:blipFill>
        <p:spPr>
          <a:xfrm>
            <a:off x="892974" y="1837188"/>
            <a:ext cx="1475150" cy="1469125"/>
          </a:xfrm>
          <a:prstGeom prst="rect">
            <a:avLst/>
          </a:prstGeom>
          <a:noFill/>
          <a:ln>
            <a:noFill/>
          </a:ln>
        </p:spPr>
      </p:pic>
      <p:pic>
        <p:nvPicPr>
          <p:cNvPr id="202" name="Google Shape;202;p27"/>
          <p:cNvPicPr preferRelativeResize="0"/>
          <p:nvPr/>
        </p:nvPicPr>
        <p:blipFill>
          <a:blip r:embed="rId6">
            <a:alphaModFix/>
          </a:blip>
          <a:stretch>
            <a:fillRect/>
          </a:stretch>
        </p:blipFill>
        <p:spPr>
          <a:xfrm>
            <a:off x="3835909" y="1835659"/>
            <a:ext cx="1472184" cy="1472184"/>
          </a:xfrm>
          <a:prstGeom prst="rect">
            <a:avLst/>
          </a:prstGeom>
          <a:noFill/>
          <a:ln>
            <a:noFill/>
          </a:ln>
        </p:spPr>
      </p:pic>
      <p:sp>
        <p:nvSpPr>
          <p:cNvPr id="203" name="Google Shape;203;p27"/>
          <p:cNvSpPr txBox="1"/>
          <p:nvPr/>
        </p:nvSpPr>
        <p:spPr>
          <a:xfrm>
            <a:off x="459500" y="3364200"/>
            <a:ext cx="2342100" cy="147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Trevor Schachner </a:t>
            </a:r>
            <a:endParaRPr b="1">
              <a:solidFill>
                <a:schemeClr val="accent1"/>
              </a:solidFill>
              <a:latin typeface="Lato"/>
              <a:ea typeface="Lato"/>
              <a:cs typeface="Lato"/>
              <a:sym typeface="Lato"/>
            </a:endParaRPr>
          </a:p>
          <a:p>
            <a:pPr marL="0" lvl="0" indent="0" algn="ctr" rtl="0">
              <a:spcBef>
                <a:spcPts val="0"/>
              </a:spcBef>
              <a:spcAft>
                <a:spcPts val="0"/>
              </a:spcAft>
              <a:buNone/>
            </a:pPr>
            <a:r>
              <a:rPr lang="en" sz="1200" b="1">
                <a:solidFill>
                  <a:schemeClr val="accent1"/>
                </a:solidFill>
                <a:latin typeface="Lato"/>
                <a:ea typeface="Lato"/>
                <a:cs typeface="Lato"/>
                <a:sym typeface="Lato"/>
              </a:rPr>
              <a:t> </a:t>
            </a:r>
            <a:r>
              <a:rPr lang="en" sz="1200">
                <a:solidFill>
                  <a:schemeClr val="accent1"/>
                </a:solidFill>
                <a:latin typeface="Lato"/>
                <a:ea typeface="Lato"/>
                <a:cs typeface="Lato"/>
                <a:sym typeface="Lato"/>
              </a:rPr>
              <a:t>President and originator of the Naptime concept</a:t>
            </a:r>
            <a:endParaRPr>
              <a:latin typeface="Lato"/>
              <a:ea typeface="Lato"/>
              <a:cs typeface="Lato"/>
              <a:sym typeface="Lato"/>
            </a:endParaRPr>
          </a:p>
        </p:txBody>
      </p:sp>
      <p:sp>
        <p:nvSpPr>
          <p:cNvPr id="204" name="Google Shape;204;p27"/>
          <p:cNvSpPr txBox="1"/>
          <p:nvPr/>
        </p:nvSpPr>
        <p:spPr>
          <a:xfrm>
            <a:off x="3730038" y="3364200"/>
            <a:ext cx="1683900" cy="69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Ryan Uliana</a:t>
            </a:r>
            <a:endParaRPr b="1">
              <a:solidFill>
                <a:schemeClr val="accent1"/>
              </a:solidFill>
              <a:latin typeface="Lato"/>
              <a:ea typeface="Lato"/>
              <a:cs typeface="Lato"/>
              <a:sym typeface="Lato"/>
            </a:endParaRPr>
          </a:p>
          <a:p>
            <a:pPr marL="0" lvl="0" indent="0" algn="ctr" rtl="0">
              <a:spcBef>
                <a:spcPts val="0"/>
              </a:spcBef>
              <a:spcAft>
                <a:spcPts val="0"/>
              </a:spcAft>
              <a:buNone/>
            </a:pPr>
            <a:r>
              <a:rPr lang="en" sz="1200">
                <a:solidFill>
                  <a:schemeClr val="accent1"/>
                </a:solidFill>
                <a:latin typeface="Lato"/>
                <a:ea typeface="Lato"/>
                <a:cs typeface="Lato"/>
                <a:sym typeface="Lato"/>
              </a:rPr>
              <a:t> Chief Operations Officer</a:t>
            </a:r>
            <a:endParaRPr>
              <a:latin typeface="Lato"/>
              <a:ea typeface="Lato"/>
              <a:cs typeface="Lato"/>
              <a:sym typeface="Lato"/>
            </a:endParaRPr>
          </a:p>
        </p:txBody>
      </p:sp>
      <p:pic>
        <p:nvPicPr>
          <p:cNvPr id="205" name="Google Shape;205;p27"/>
          <p:cNvPicPr preferRelativeResize="0"/>
          <p:nvPr/>
        </p:nvPicPr>
        <p:blipFill>
          <a:blip r:embed="rId7">
            <a:alphaModFix/>
          </a:blip>
          <a:stretch>
            <a:fillRect/>
          </a:stretch>
        </p:blipFill>
        <p:spPr>
          <a:xfrm>
            <a:off x="6856300" y="1806313"/>
            <a:ext cx="1521693" cy="1530859"/>
          </a:xfrm>
          <a:prstGeom prst="rect">
            <a:avLst/>
          </a:prstGeom>
          <a:noFill/>
          <a:ln>
            <a:noFill/>
          </a:ln>
        </p:spPr>
      </p:pic>
      <p:pic>
        <p:nvPicPr>
          <p:cNvPr id="2" name="Slide 15.m4a">
            <a:hlinkClick r:id="" action="ppaction://media"/>
            <a:extLst>
              <a:ext uri="{FF2B5EF4-FFF2-40B4-BE49-F238E27FC236}">
                <a16:creationId xmlns:a16="http://schemas.microsoft.com/office/drawing/2014/main" id="{D4DBD124-710E-174A-9704-B1B098D3BC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31200" y="-10636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a:t>
            </a:r>
            <a:endParaRPr/>
          </a:p>
        </p:txBody>
      </p:sp>
      <p:sp>
        <p:nvSpPr>
          <p:cNvPr id="211" name="Google Shape;211;p28"/>
          <p:cNvSpPr txBox="1">
            <a:spLocks noGrp="1"/>
          </p:cNvSpPr>
          <p:nvPr>
            <p:ph type="body" idx="1"/>
          </p:nvPr>
        </p:nvSpPr>
        <p:spPr>
          <a:xfrm>
            <a:off x="729450" y="2078875"/>
            <a:ext cx="7688700" cy="2902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Develop a profitable business model</a:t>
            </a:r>
            <a:endParaRPr sz="2400"/>
          </a:p>
          <a:p>
            <a:pPr marL="457200" lvl="0" indent="-381000" algn="l" rtl="0">
              <a:spcBef>
                <a:spcPts val="0"/>
              </a:spcBef>
              <a:spcAft>
                <a:spcPts val="0"/>
              </a:spcAft>
              <a:buSzPts val="2400"/>
              <a:buChar char="⬜"/>
            </a:pPr>
            <a:r>
              <a:rPr lang="en" sz="2400"/>
              <a:t>Gain funding</a:t>
            </a:r>
            <a:endParaRPr sz="2400"/>
          </a:p>
          <a:p>
            <a:pPr marL="457200" lvl="0" indent="-381000" algn="l" rtl="0">
              <a:spcBef>
                <a:spcPts val="0"/>
              </a:spcBef>
              <a:spcAft>
                <a:spcPts val="0"/>
              </a:spcAft>
              <a:buSzPts val="2400"/>
              <a:buChar char="⬜"/>
            </a:pPr>
            <a:r>
              <a:rPr lang="en" sz="2400"/>
              <a:t>Gather necessary resources</a:t>
            </a:r>
            <a:endParaRPr sz="2400"/>
          </a:p>
          <a:p>
            <a:pPr marL="914400" lvl="1" indent="-381000" algn="l" rtl="0">
              <a:spcBef>
                <a:spcPts val="0"/>
              </a:spcBef>
              <a:spcAft>
                <a:spcPts val="0"/>
              </a:spcAft>
              <a:buSzPts val="2400"/>
              <a:buChar char="○"/>
            </a:pPr>
            <a:r>
              <a:rPr lang="en" sz="2400"/>
              <a:t>Rental space, coffee supplies, ENO hammocks</a:t>
            </a:r>
            <a:endParaRPr sz="2400"/>
          </a:p>
          <a:p>
            <a:pPr marL="457200" lvl="0" indent="-381000" algn="l" rtl="0">
              <a:spcBef>
                <a:spcPts val="0"/>
              </a:spcBef>
              <a:spcAft>
                <a:spcPts val="0"/>
              </a:spcAft>
              <a:buSzPts val="2400"/>
              <a:buChar char="⬜"/>
            </a:pPr>
            <a:r>
              <a:rPr lang="en" sz="2400"/>
              <a:t>Hire and train a team</a:t>
            </a:r>
            <a:endParaRPr sz="2400"/>
          </a:p>
          <a:p>
            <a:pPr marL="457200" lvl="0" indent="-381000" algn="l" rtl="0">
              <a:spcBef>
                <a:spcPts val="0"/>
              </a:spcBef>
              <a:spcAft>
                <a:spcPts val="0"/>
              </a:spcAft>
              <a:buSzPts val="2400"/>
              <a:buChar char="⬜"/>
            </a:pPr>
            <a:r>
              <a:rPr lang="en" sz="2400"/>
              <a:t>Gain first repeat customer</a:t>
            </a:r>
            <a:endParaRPr sz="2400"/>
          </a:p>
        </p:txBody>
      </p:sp>
      <p:pic>
        <p:nvPicPr>
          <p:cNvPr id="2" name="Slide 16.m4a">
            <a:hlinkClick r:id="" action="ppaction://media"/>
            <a:extLst>
              <a:ext uri="{FF2B5EF4-FFF2-40B4-BE49-F238E27FC236}">
                <a16:creationId xmlns:a16="http://schemas.microsoft.com/office/drawing/2014/main" id="{6B828DE8-29B2-AE4E-8D55-F8BDCFC2DB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8150" y="-78538"/>
            <a:ext cx="812800" cy="812800"/>
          </a:xfrm>
          <a:prstGeom prst="rect">
            <a:avLst/>
          </a:prstGeom>
        </p:spPr>
      </p:pic>
      <p:pic>
        <p:nvPicPr>
          <p:cNvPr id="4" name="Picture 3">
            <a:extLst>
              <a:ext uri="{FF2B5EF4-FFF2-40B4-BE49-F238E27FC236}">
                <a16:creationId xmlns:a16="http://schemas.microsoft.com/office/drawing/2014/main" id="{C328481E-7395-6445-AFB3-F0E2F70AF46F}"/>
              </a:ext>
            </a:extLst>
          </p:cNvPr>
          <p:cNvPicPr>
            <a:picLocks noChangeAspect="1"/>
          </p:cNvPicPr>
          <p:nvPr/>
        </p:nvPicPr>
        <p:blipFill>
          <a:blip r:embed="rId6"/>
          <a:stretch>
            <a:fillRect/>
          </a:stretch>
        </p:blipFill>
        <p:spPr>
          <a:xfrm>
            <a:off x="6004092" y="606242"/>
            <a:ext cx="2820458" cy="31208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We Are Going…  </a:t>
            </a:r>
            <a:endParaRPr/>
          </a:p>
        </p:txBody>
      </p:sp>
      <p:sp>
        <p:nvSpPr>
          <p:cNvPr id="218" name="Google Shape;218;p29"/>
          <p:cNvSpPr txBox="1">
            <a:spLocks noGrp="1"/>
          </p:cNvSpPr>
          <p:nvPr>
            <p:ph type="body" idx="1"/>
          </p:nvPr>
        </p:nvSpPr>
        <p:spPr>
          <a:xfrm>
            <a:off x="729450" y="2078875"/>
            <a:ext cx="5118300" cy="22611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accent1"/>
              </a:buClr>
              <a:buSzPts val="2400"/>
              <a:buFont typeface="Lato"/>
              <a:buAutoNum type="arabicPeriod"/>
            </a:pPr>
            <a:r>
              <a:rPr lang="en" sz="2400"/>
              <a:t>Determine feasibility and sustainability</a:t>
            </a:r>
            <a:endParaRPr sz="2400"/>
          </a:p>
          <a:p>
            <a:pPr marL="457200" marR="0" lvl="0" indent="-381000" algn="l" rtl="0">
              <a:lnSpc>
                <a:spcPct val="115000"/>
              </a:lnSpc>
              <a:spcBef>
                <a:spcPts val="0"/>
              </a:spcBef>
              <a:spcAft>
                <a:spcPts val="0"/>
              </a:spcAft>
              <a:buSzPts val="2400"/>
              <a:buAutoNum type="arabicPeriod"/>
            </a:pPr>
            <a:r>
              <a:rPr lang="en" sz="2400"/>
              <a:t>Open second location</a:t>
            </a:r>
            <a:endParaRPr sz="2400"/>
          </a:p>
          <a:p>
            <a:pPr marL="457200" marR="0" lvl="0" indent="-381000" algn="l" rtl="0">
              <a:lnSpc>
                <a:spcPct val="115000"/>
              </a:lnSpc>
              <a:spcBef>
                <a:spcPts val="0"/>
              </a:spcBef>
              <a:spcAft>
                <a:spcPts val="0"/>
              </a:spcAft>
              <a:buSzPts val="2400"/>
              <a:buAutoNum type="arabicPeriod"/>
            </a:pPr>
            <a:r>
              <a:rPr lang="en" sz="2400"/>
              <a:t>Refine business model</a:t>
            </a:r>
            <a:endParaRPr sz="2400"/>
          </a:p>
          <a:p>
            <a:pPr marL="457200" marR="0" lvl="0" indent="-381000" algn="l" rtl="0">
              <a:lnSpc>
                <a:spcPct val="115000"/>
              </a:lnSpc>
              <a:spcBef>
                <a:spcPts val="0"/>
              </a:spcBef>
              <a:spcAft>
                <a:spcPts val="0"/>
              </a:spcAft>
              <a:buSzPts val="2400"/>
              <a:buAutoNum type="arabicPeriod"/>
            </a:pPr>
            <a:r>
              <a:rPr lang="en" sz="2400"/>
              <a:t>Expand to new campuses</a:t>
            </a:r>
            <a:endParaRPr sz="2400"/>
          </a:p>
        </p:txBody>
      </p:sp>
      <p:pic>
        <p:nvPicPr>
          <p:cNvPr id="219" name="Google Shape;219;p29"/>
          <p:cNvPicPr preferRelativeResize="0"/>
          <p:nvPr/>
        </p:nvPicPr>
        <p:blipFill rotWithShape="1">
          <a:blip r:embed="rId5">
            <a:alphaModFix/>
          </a:blip>
          <a:srcRect b="8197"/>
          <a:stretch/>
        </p:blipFill>
        <p:spPr>
          <a:xfrm>
            <a:off x="5847750" y="705075"/>
            <a:ext cx="2476500" cy="2448400"/>
          </a:xfrm>
          <a:prstGeom prst="rect">
            <a:avLst/>
          </a:prstGeom>
          <a:noFill/>
          <a:ln>
            <a:noFill/>
          </a:ln>
        </p:spPr>
      </p:pic>
      <p:pic>
        <p:nvPicPr>
          <p:cNvPr id="220" name="Google Shape;220;p29"/>
          <p:cNvPicPr preferRelativeResize="0"/>
          <p:nvPr/>
        </p:nvPicPr>
        <p:blipFill>
          <a:blip r:embed="rId6">
            <a:alphaModFix/>
          </a:blip>
          <a:stretch>
            <a:fillRect/>
          </a:stretch>
        </p:blipFill>
        <p:spPr>
          <a:xfrm>
            <a:off x="5704875" y="3290575"/>
            <a:ext cx="2762250" cy="1657350"/>
          </a:xfrm>
          <a:prstGeom prst="rect">
            <a:avLst/>
          </a:prstGeom>
          <a:noFill/>
          <a:ln>
            <a:noFill/>
          </a:ln>
        </p:spPr>
      </p:pic>
      <p:pic>
        <p:nvPicPr>
          <p:cNvPr id="2" name="Slide 17.mp3">
            <a:hlinkClick r:id="" action="ppaction://media"/>
            <a:extLst>
              <a:ext uri="{FF2B5EF4-FFF2-40B4-BE49-F238E27FC236}">
                <a16:creationId xmlns:a16="http://schemas.microsoft.com/office/drawing/2014/main" id="{77578FDA-241E-A04A-AF34-77A6812EC6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24250" y="-476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2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4"/>
        <p:cNvGrpSpPr/>
        <p:nvPr/>
      </p:nvGrpSpPr>
      <p:grpSpPr>
        <a:xfrm>
          <a:off x="0" y="0"/>
          <a:ext cx="0" cy="0"/>
          <a:chOff x="0" y="0"/>
          <a:chExt cx="0" cy="0"/>
        </a:xfrm>
      </p:grpSpPr>
      <p:sp>
        <p:nvSpPr>
          <p:cNvPr id="225" name="Google Shape;225;p30"/>
          <p:cNvSpPr txBox="1"/>
          <p:nvPr/>
        </p:nvSpPr>
        <p:spPr>
          <a:xfrm>
            <a:off x="2973600" y="1102200"/>
            <a:ext cx="3196800" cy="159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Bree Serif"/>
                <a:ea typeface="Bree Serif"/>
                <a:cs typeface="Bree Serif"/>
                <a:sym typeface="Bree Serif"/>
              </a:rPr>
              <a:t>Refresh</a:t>
            </a:r>
            <a:endParaRPr sz="3000">
              <a:latin typeface="Bree Serif"/>
              <a:ea typeface="Bree Serif"/>
              <a:cs typeface="Bree Serif"/>
              <a:sym typeface="Bree Serif"/>
            </a:endParaRPr>
          </a:p>
          <a:p>
            <a:pPr marL="0" lvl="0" indent="0" algn="ctr" rtl="0">
              <a:spcBef>
                <a:spcPts val="0"/>
              </a:spcBef>
              <a:spcAft>
                <a:spcPts val="0"/>
              </a:spcAft>
              <a:buNone/>
            </a:pPr>
            <a:r>
              <a:rPr lang="en" sz="3000">
                <a:latin typeface="Bree Serif"/>
                <a:ea typeface="Bree Serif"/>
                <a:cs typeface="Bree Serif"/>
                <a:sym typeface="Bree Serif"/>
              </a:rPr>
              <a:t>Revitalize</a:t>
            </a:r>
            <a:endParaRPr sz="3000">
              <a:latin typeface="Bree Serif"/>
              <a:ea typeface="Bree Serif"/>
              <a:cs typeface="Bree Serif"/>
              <a:sym typeface="Bree Serif"/>
            </a:endParaRPr>
          </a:p>
          <a:p>
            <a:pPr marL="0" lvl="0" indent="0" algn="ctr" rtl="0">
              <a:spcBef>
                <a:spcPts val="0"/>
              </a:spcBef>
              <a:spcAft>
                <a:spcPts val="0"/>
              </a:spcAft>
              <a:buNone/>
            </a:pPr>
            <a:r>
              <a:rPr lang="en" sz="3000">
                <a:latin typeface="Bree Serif"/>
                <a:ea typeface="Bree Serif"/>
                <a:cs typeface="Bree Serif"/>
                <a:sym typeface="Bree Serif"/>
              </a:rPr>
              <a:t> &amp; Replenish</a:t>
            </a:r>
            <a:endParaRPr sz="3000">
              <a:latin typeface="Bree Serif"/>
              <a:ea typeface="Bree Serif"/>
              <a:cs typeface="Bree Serif"/>
              <a:sym typeface="Bree Serif"/>
            </a:endParaRPr>
          </a:p>
        </p:txBody>
      </p:sp>
      <p:sp>
        <p:nvSpPr>
          <p:cNvPr id="226" name="Google Shape;226;p30"/>
          <p:cNvSpPr txBox="1"/>
          <p:nvPr/>
        </p:nvSpPr>
        <p:spPr>
          <a:xfrm>
            <a:off x="2296200" y="765400"/>
            <a:ext cx="4671600" cy="3582000"/>
          </a:xfrm>
          <a:prstGeom prst="rect">
            <a:avLst/>
          </a:prstGeom>
          <a:noFill/>
          <a:ln w="76200" cap="flat" cmpd="tri">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27" name="Google Shape;227;p30"/>
          <p:cNvSpPr txBox="1"/>
          <p:nvPr/>
        </p:nvSpPr>
        <p:spPr>
          <a:xfrm>
            <a:off x="2236200" y="2571750"/>
            <a:ext cx="4671600" cy="119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a:latin typeface="Playball"/>
                <a:ea typeface="Playball"/>
                <a:cs typeface="Playball"/>
                <a:sym typeface="Playball"/>
              </a:rPr>
              <a:t>It’s Naptime</a:t>
            </a:r>
            <a:endParaRPr sz="6000">
              <a:latin typeface="Playball"/>
              <a:ea typeface="Playball"/>
              <a:cs typeface="Playball"/>
              <a:sym typeface="Playball"/>
            </a:endParaRPr>
          </a:p>
        </p:txBody>
      </p:sp>
      <p:pic>
        <p:nvPicPr>
          <p:cNvPr id="2" name="Slide 18.mp3">
            <a:hlinkClick r:id="" action="ppaction://media"/>
            <a:extLst>
              <a:ext uri="{FF2B5EF4-FFF2-40B4-BE49-F238E27FC236}">
                <a16:creationId xmlns:a16="http://schemas.microsoft.com/office/drawing/2014/main" id="{4B62739F-10DA-D54B-B67A-7EF699325F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29450" y="1242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Sleep and College Students</a:t>
            </a:r>
            <a:endParaRPr/>
          </a:p>
        </p:txBody>
      </p:sp>
      <p:sp>
        <p:nvSpPr>
          <p:cNvPr id="92" name="Google Shape;92;p14"/>
          <p:cNvSpPr txBox="1">
            <a:spLocks noGrp="1"/>
          </p:cNvSpPr>
          <p:nvPr>
            <p:ph type="body" idx="1"/>
          </p:nvPr>
        </p:nvSpPr>
        <p:spPr>
          <a:xfrm>
            <a:off x="428625" y="2078875"/>
            <a:ext cx="3459600" cy="2997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sz="1600"/>
              <a:t>Directly affect mental and physical health</a:t>
            </a:r>
            <a:endParaRPr sz="1600"/>
          </a:p>
          <a:p>
            <a:pPr marL="457200" lvl="0" indent="-330200" algn="l" rtl="0">
              <a:lnSpc>
                <a:spcPct val="115000"/>
              </a:lnSpc>
              <a:spcBef>
                <a:spcPts val="0"/>
              </a:spcBef>
              <a:spcAft>
                <a:spcPts val="0"/>
              </a:spcAft>
              <a:buSzPts val="1600"/>
              <a:buChar char="-"/>
            </a:pPr>
            <a:r>
              <a:rPr lang="en" sz="1600"/>
              <a:t>Lower academic performance and reduced mental functionality</a:t>
            </a:r>
            <a:r>
              <a:rPr lang="en" sz="1600" baseline="30000"/>
              <a:t>[2]</a:t>
            </a:r>
            <a:endParaRPr sz="1600"/>
          </a:p>
          <a:p>
            <a:pPr marL="457200" lvl="0" indent="-330200" algn="l" rtl="0">
              <a:lnSpc>
                <a:spcPct val="115000"/>
              </a:lnSpc>
              <a:spcBef>
                <a:spcPts val="0"/>
              </a:spcBef>
              <a:spcAft>
                <a:spcPts val="0"/>
              </a:spcAft>
              <a:buSzPts val="1600"/>
              <a:buChar char="-"/>
            </a:pPr>
            <a:r>
              <a:rPr lang="en" sz="1600"/>
              <a:t>78% students nap once or twice a week</a:t>
            </a:r>
            <a:endParaRPr sz="1600" baseline="30000"/>
          </a:p>
        </p:txBody>
      </p:sp>
      <p:pic>
        <p:nvPicPr>
          <p:cNvPr id="93" name="Google Shape;93;p14"/>
          <p:cNvPicPr preferRelativeResize="0"/>
          <p:nvPr/>
        </p:nvPicPr>
        <p:blipFill>
          <a:blip r:embed="rId5">
            <a:alphaModFix/>
          </a:blip>
          <a:stretch>
            <a:fillRect/>
          </a:stretch>
        </p:blipFill>
        <p:spPr>
          <a:xfrm>
            <a:off x="3980100" y="1853850"/>
            <a:ext cx="5082249" cy="3222901"/>
          </a:xfrm>
          <a:prstGeom prst="rect">
            <a:avLst/>
          </a:prstGeom>
          <a:noFill/>
          <a:ln>
            <a:noFill/>
          </a:ln>
        </p:spPr>
      </p:pic>
      <p:pic>
        <p:nvPicPr>
          <p:cNvPr id="2" name="Slide 2.mp3">
            <a:hlinkClick r:id="" action="ppaction://media"/>
            <a:extLst>
              <a:ext uri="{FF2B5EF4-FFF2-40B4-BE49-F238E27FC236}">
                <a16:creationId xmlns:a16="http://schemas.microsoft.com/office/drawing/2014/main" id="{0D01FF80-7039-7542-AF6B-5C1FD6AB56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11750" y="1284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Science of Napping</a:t>
            </a:r>
            <a:endParaRPr/>
          </a:p>
        </p:txBody>
      </p:sp>
      <p:sp>
        <p:nvSpPr>
          <p:cNvPr id="99" name="Google Shape;99;p15"/>
          <p:cNvSpPr txBox="1">
            <a:spLocks noGrp="1"/>
          </p:cNvSpPr>
          <p:nvPr>
            <p:ph type="body" idx="1"/>
          </p:nvPr>
        </p:nvSpPr>
        <p:spPr>
          <a:xfrm>
            <a:off x="729450" y="2078875"/>
            <a:ext cx="3101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0" algn="l" rtl="0">
              <a:spcBef>
                <a:spcPts val="1600"/>
              </a:spcBef>
              <a:spcAft>
                <a:spcPts val="1600"/>
              </a:spcAft>
              <a:buNone/>
            </a:pPr>
            <a:endParaRPr/>
          </a:p>
        </p:txBody>
      </p:sp>
      <p:sp>
        <p:nvSpPr>
          <p:cNvPr id="100" name="Google Shape;100;p15"/>
          <p:cNvSpPr txBox="1"/>
          <p:nvPr/>
        </p:nvSpPr>
        <p:spPr>
          <a:xfrm>
            <a:off x="863000" y="1919325"/>
            <a:ext cx="3101700" cy="24648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Increased alertness and accuracy on tasks</a:t>
            </a:r>
            <a:r>
              <a:rPr lang="en" sz="1600" baseline="30000">
                <a:solidFill>
                  <a:schemeClr val="accent1"/>
                </a:solidFill>
                <a:latin typeface="Lato"/>
                <a:ea typeface="Lato"/>
                <a:cs typeface="Lato"/>
                <a:sym typeface="Lato"/>
              </a:rPr>
              <a:t>[1]</a:t>
            </a:r>
            <a:endParaRPr sz="1600" baseline="30000">
              <a:solidFill>
                <a:schemeClr val="accent1"/>
              </a:solidFill>
              <a:latin typeface="Lato"/>
              <a:ea typeface="Lato"/>
              <a:cs typeface="Lato"/>
              <a:sym typeface="Lato"/>
            </a:endParaRPr>
          </a:p>
          <a:p>
            <a:pPr marL="457200" lvl="0" indent="-330200" algn="l" rtl="0">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Improves mood, fatigue, and sleepiness (subjective results)</a:t>
            </a:r>
            <a:r>
              <a:rPr lang="en" sz="1600" baseline="30000">
                <a:solidFill>
                  <a:schemeClr val="accent1"/>
                </a:solidFill>
                <a:latin typeface="Lato"/>
                <a:ea typeface="Lato"/>
                <a:cs typeface="Lato"/>
                <a:sym typeface="Lato"/>
              </a:rPr>
              <a:t>[1]</a:t>
            </a:r>
            <a:endParaRPr sz="1600">
              <a:solidFill>
                <a:schemeClr val="accent1"/>
              </a:solidFill>
              <a:latin typeface="Lato"/>
              <a:ea typeface="Lato"/>
              <a:cs typeface="Lato"/>
              <a:sym typeface="Lato"/>
            </a:endParaRPr>
          </a:p>
          <a:p>
            <a:pPr marL="457200" lvl="0" indent="-330200" algn="l" rtl="0">
              <a:lnSpc>
                <a:spcPct val="150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Consuming caffeine before napping showed decreases in sleep inertia</a:t>
            </a:r>
            <a:r>
              <a:rPr lang="en" sz="1600" baseline="30000">
                <a:solidFill>
                  <a:schemeClr val="accent1"/>
                </a:solidFill>
                <a:latin typeface="Lato"/>
                <a:ea typeface="Lato"/>
                <a:cs typeface="Lato"/>
                <a:sym typeface="Lato"/>
              </a:rPr>
              <a:t>[2]</a:t>
            </a:r>
            <a:endParaRPr sz="1600">
              <a:solidFill>
                <a:schemeClr val="accent1"/>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pic>
        <p:nvPicPr>
          <p:cNvPr id="101" name="Google Shape;101;p15"/>
          <p:cNvPicPr preferRelativeResize="0"/>
          <p:nvPr/>
        </p:nvPicPr>
        <p:blipFill>
          <a:blip r:embed="rId5">
            <a:alphaModFix/>
          </a:blip>
          <a:stretch>
            <a:fillRect/>
          </a:stretch>
        </p:blipFill>
        <p:spPr>
          <a:xfrm>
            <a:off x="4572000" y="1919325"/>
            <a:ext cx="4300935" cy="2984849"/>
          </a:xfrm>
          <a:prstGeom prst="rect">
            <a:avLst/>
          </a:prstGeom>
          <a:noFill/>
          <a:ln>
            <a:noFill/>
          </a:ln>
        </p:spPr>
      </p:pic>
      <p:pic>
        <p:nvPicPr>
          <p:cNvPr id="2" name="Slide 3.m4a">
            <a:hlinkClick r:id="" action="ppaction://media"/>
            <a:extLst>
              <a:ext uri="{FF2B5EF4-FFF2-40B4-BE49-F238E27FC236}">
                <a16:creationId xmlns:a16="http://schemas.microsoft.com/office/drawing/2014/main" id="{B9BAF529-032E-5845-8A9A-641C9CDBA4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60135" y="6671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7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Coffee Naps?</a:t>
            </a:r>
            <a:endParaRPr/>
          </a:p>
        </p:txBody>
      </p:sp>
      <p:sp>
        <p:nvSpPr>
          <p:cNvPr id="107" name="Google Shape;107;p16"/>
          <p:cNvSpPr txBox="1">
            <a:spLocks noGrp="1"/>
          </p:cNvSpPr>
          <p:nvPr>
            <p:ph type="body" idx="1"/>
          </p:nvPr>
        </p:nvSpPr>
        <p:spPr>
          <a:xfrm>
            <a:off x="729450" y="2078875"/>
            <a:ext cx="2944500" cy="226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Adenosine makes you tired</a:t>
            </a:r>
            <a:endParaRPr sz="1400"/>
          </a:p>
          <a:p>
            <a:pPr marL="457200" lvl="0" indent="-317500" algn="l" rtl="0">
              <a:spcBef>
                <a:spcPts val="0"/>
              </a:spcBef>
              <a:spcAft>
                <a:spcPts val="0"/>
              </a:spcAft>
              <a:buSzPts val="1400"/>
              <a:buChar char="-"/>
            </a:pPr>
            <a:r>
              <a:rPr lang="en" sz="1400"/>
              <a:t>Adenosine clears receptors during sleep</a:t>
            </a:r>
            <a:endParaRPr sz="1400"/>
          </a:p>
          <a:p>
            <a:pPr marL="457200" lvl="0" indent="-317500" algn="l" rtl="0">
              <a:spcBef>
                <a:spcPts val="0"/>
              </a:spcBef>
              <a:spcAft>
                <a:spcPts val="0"/>
              </a:spcAft>
              <a:buSzPts val="1400"/>
              <a:buChar char="-"/>
            </a:pPr>
            <a:r>
              <a:rPr lang="en" sz="1400"/>
              <a:t>Less competition for caffeine to adhere</a:t>
            </a:r>
            <a:endParaRPr sz="1400"/>
          </a:p>
          <a:p>
            <a:pPr marL="0" lvl="0" indent="0" algn="ctr" rtl="0">
              <a:spcBef>
                <a:spcPts val="1600"/>
              </a:spcBef>
              <a:spcAft>
                <a:spcPts val="1600"/>
              </a:spcAft>
              <a:buNone/>
            </a:pPr>
            <a:r>
              <a:rPr lang="en" sz="1600" b="1"/>
              <a:t>Voila! A nap that is not worth sleeping on!</a:t>
            </a:r>
            <a:endParaRPr sz="1600" b="1"/>
          </a:p>
        </p:txBody>
      </p:sp>
      <p:pic>
        <p:nvPicPr>
          <p:cNvPr id="2" name="Slide 4.m4a">
            <a:hlinkClick r:id="" action="ppaction://media"/>
            <a:extLst>
              <a:ext uri="{FF2B5EF4-FFF2-40B4-BE49-F238E27FC236}">
                <a16:creationId xmlns:a16="http://schemas.microsoft.com/office/drawing/2014/main" id="{E20EEA34-899E-054A-BE0B-EC74C13401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0"/>
            <a:ext cx="812800" cy="812800"/>
          </a:xfrm>
          <a:prstGeom prst="rect">
            <a:avLst/>
          </a:prstGeom>
        </p:spPr>
      </p:pic>
      <p:pic>
        <p:nvPicPr>
          <p:cNvPr id="4" name="Picture 3">
            <a:extLst>
              <a:ext uri="{FF2B5EF4-FFF2-40B4-BE49-F238E27FC236}">
                <a16:creationId xmlns:a16="http://schemas.microsoft.com/office/drawing/2014/main" id="{C17846D2-CAC4-894F-AAD8-B29559A8CB35}"/>
              </a:ext>
            </a:extLst>
          </p:cNvPr>
          <p:cNvPicPr>
            <a:picLocks noChangeAspect="1"/>
          </p:cNvPicPr>
          <p:nvPr/>
        </p:nvPicPr>
        <p:blipFill>
          <a:blip r:embed="rId6"/>
          <a:stretch>
            <a:fillRect/>
          </a:stretch>
        </p:blipFill>
        <p:spPr>
          <a:xfrm>
            <a:off x="4571999" y="1479552"/>
            <a:ext cx="4190163" cy="23464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4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Value Proposition</a:t>
            </a:r>
            <a:endParaRPr/>
          </a:p>
        </p:txBody>
      </p:sp>
      <p:sp>
        <p:nvSpPr>
          <p:cNvPr id="114" name="Google Shape;114;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At Naptime, we strive to provide a relaxing environment so re-energizing your day is easy and convenient. Unlike normal coffee shops, Naptime focuses on emphasizing the importance of mental health and proper sleep to leave you feeling revitalized and wanting to finish your day strong.</a:t>
            </a:r>
            <a:endParaRPr sz="1800">
              <a:solidFill>
                <a:srgbClr val="666666"/>
              </a:solidFill>
            </a:endParaRPr>
          </a:p>
          <a:p>
            <a:pPr marL="0" lvl="0" indent="0" algn="l" rtl="0">
              <a:spcBef>
                <a:spcPts val="1600"/>
              </a:spcBef>
              <a:spcAft>
                <a:spcPts val="0"/>
              </a:spcAft>
              <a:buNone/>
            </a:pPr>
            <a:endParaRPr>
              <a:solidFill>
                <a:srgbClr val="666666"/>
              </a:solidFill>
            </a:endParaRPr>
          </a:p>
          <a:p>
            <a:pPr marL="0" lvl="0" indent="0" algn="l" rtl="0">
              <a:spcBef>
                <a:spcPts val="1600"/>
              </a:spcBef>
              <a:spcAft>
                <a:spcPts val="1600"/>
              </a:spcAft>
              <a:buNone/>
            </a:pPr>
            <a:endParaRPr>
              <a:solidFill>
                <a:srgbClr val="666666"/>
              </a:solidFill>
            </a:endParaRPr>
          </a:p>
        </p:txBody>
      </p:sp>
      <p:pic>
        <p:nvPicPr>
          <p:cNvPr id="2" name="Slide 5.m4a">
            <a:hlinkClick r:id="" action="ppaction://media"/>
            <a:extLst>
              <a:ext uri="{FF2B5EF4-FFF2-40B4-BE49-F238E27FC236}">
                <a16:creationId xmlns:a16="http://schemas.microsoft.com/office/drawing/2014/main" id="{86AEF6ED-17AB-4E4D-A731-0F6CCE9E02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11750" y="122237"/>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Concept</a:t>
            </a:r>
            <a:endParaRPr/>
          </a:p>
        </p:txBody>
      </p:sp>
      <p:pic>
        <p:nvPicPr>
          <p:cNvPr id="120" name="Google Shape;120;p18"/>
          <p:cNvPicPr preferRelativeResize="0"/>
          <p:nvPr/>
        </p:nvPicPr>
        <p:blipFill rotWithShape="1">
          <a:blip r:embed="rId5">
            <a:alphaModFix/>
          </a:blip>
          <a:srcRect t="30197" b="5985"/>
          <a:stretch/>
        </p:blipFill>
        <p:spPr>
          <a:xfrm>
            <a:off x="311700" y="1017725"/>
            <a:ext cx="8520600" cy="3058677"/>
          </a:xfrm>
          <a:prstGeom prst="rect">
            <a:avLst/>
          </a:prstGeom>
          <a:noFill/>
          <a:ln>
            <a:noFill/>
          </a:ln>
        </p:spPr>
      </p:pic>
      <p:pic>
        <p:nvPicPr>
          <p:cNvPr id="2" name="Slide 6.m4a">
            <a:hlinkClick r:id="" action="ppaction://media"/>
            <a:extLst>
              <a:ext uri="{FF2B5EF4-FFF2-40B4-BE49-F238E27FC236}">
                <a16:creationId xmlns:a16="http://schemas.microsoft.com/office/drawing/2014/main" id="{E0D7446C-01AF-E94D-A66B-AF18093AD3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51813" y="5446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Concept (cont.)</a:t>
            </a:r>
            <a:endParaRPr/>
          </a:p>
        </p:txBody>
      </p:sp>
      <p:pic>
        <p:nvPicPr>
          <p:cNvPr id="126" name="Google Shape;126;p19"/>
          <p:cNvPicPr preferRelativeResize="0"/>
          <p:nvPr/>
        </p:nvPicPr>
        <p:blipFill rotWithShape="1">
          <a:blip r:embed="rId5">
            <a:alphaModFix/>
          </a:blip>
          <a:srcRect t="29914" b="5698"/>
          <a:stretch/>
        </p:blipFill>
        <p:spPr>
          <a:xfrm>
            <a:off x="152400" y="1170125"/>
            <a:ext cx="8679899" cy="3143681"/>
          </a:xfrm>
          <a:prstGeom prst="rect">
            <a:avLst/>
          </a:prstGeom>
          <a:noFill/>
          <a:ln>
            <a:noFill/>
          </a:ln>
        </p:spPr>
      </p:pic>
      <p:pic>
        <p:nvPicPr>
          <p:cNvPr id="2" name="Slide 7.m4a">
            <a:hlinkClick r:id="" action="ppaction://media"/>
            <a:extLst>
              <a:ext uri="{FF2B5EF4-FFF2-40B4-BE49-F238E27FC236}">
                <a16:creationId xmlns:a16="http://schemas.microsoft.com/office/drawing/2014/main" id="{DED5FB7B-D074-9543-B2D3-02C7BF09C7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2518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727650" y="12121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Model</a:t>
            </a:r>
            <a:endParaRPr/>
          </a:p>
        </p:txBody>
      </p:sp>
      <p:pic>
        <p:nvPicPr>
          <p:cNvPr id="132" name="Google Shape;132;p20"/>
          <p:cNvPicPr preferRelativeResize="0"/>
          <p:nvPr/>
        </p:nvPicPr>
        <p:blipFill rotWithShape="1">
          <a:blip r:embed="rId5">
            <a:alphaModFix/>
          </a:blip>
          <a:srcRect l="35686" t="1679" r="50551" b="57547"/>
          <a:stretch/>
        </p:blipFill>
        <p:spPr>
          <a:xfrm>
            <a:off x="290350" y="1747375"/>
            <a:ext cx="1183925" cy="2159150"/>
          </a:xfrm>
          <a:prstGeom prst="rect">
            <a:avLst/>
          </a:prstGeom>
          <a:noFill/>
          <a:ln w="9525" cap="flat" cmpd="sng">
            <a:solidFill>
              <a:srgbClr val="000000"/>
            </a:solidFill>
            <a:prstDash val="solid"/>
            <a:round/>
            <a:headEnd type="none" w="sm" len="sm"/>
            <a:tailEnd type="none" w="sm" len="sm"/>
          </a:ln>
        </p:spPr>
      </p:pic>
      <p:pic>
        <p:nvPicPr>
          <p:cNvPr id="133" name="Google Shape;133;p20"/>
          <p:cNvPicPr preferRelativeResize="0"/>
          <p:nvPr/>
        </p:nvPicPr>
        <p:blipFill rotWithShape="1">
          <a:blip r:embed="rId5">
            <a:alphaModFix/>
          </a:blip>
          <a:srcRect l="47365" t="73152" r="27541" b="3050"/>
          <a:stretch/>
        </p:blipFill>
        <p:spPr>
          <a:xfrm>
            <a:off x="6439900" y="2908725"/>
            <a:ext cx="2451750" cy="1431050"/>
          </a:xfrm>
          <a:prstGeom prst="rect">
            <a:avLst/>
          </a:prstGeom>
          <a:noFill/>
          <a:ln>
            <a:noFill/>
          </a:ln>
        </p:spPr>
      </p:pic>
      <p:pic>
        <p:nvPicPr>
          <p:cNvPr id="134" name="Google Shape;134;p20"/>
          <p:cNvPicPr preferRelativeResize="0"/>
          <p:nvPr/>
        </p:nvPicPr>
        <p:blipFill rotWithShape="1">
          <a:blip r:embed="rId5">
            <a:alphaModFix/>
          </a:blip>
          <a:srcRect l="81134" r="858" b="49225"/>
          <a:stretch/>
        </p:blipFill>
        <p:spPr>
          <a:xfrm>
            <a:off x="4635350" y="1455562"/>
            <a:ext cx="1472524" cy="2556025"/>
          </a:xfrm>
          <a:prstGeom prst="rect">
            <a:avLst/>
          </a:prstGeom>
          <a:noFill/>
          <a:ln>
            <a:noFill/>
          </a:ln>
        </p:spPr>
      </p:pic>
      <p:pic>
        <p:nvPicPr>
          <p:cNvPr id="135" name="Google Shape;135;p20"/>
          <p:cNvPicPr preferRelativeResize="0"/>
          <p:nvPr/>
        </p:nvPicPr>
        <p:blipFill rotWithShape="1">
          <a:blip r:embed="rId5">
            <a:alphaModFix/>
          </a:blip>
          <a:srcRect l="49196" t="49003" r="18026" b="25811"/>
          <a:stretch/>
        </p:blipFill>
        <p:spPr>
          <a:xfrm>
            <a:off x="1841476" y="2908728"/>
            <a:ext cx="2551025" cy="1206548"/>
          </a:xfrm>
          <a:prstGeom prst="rect">
            <a:avLst/>
          </a:prstGeom>
          <a:noFill/>
          <a:ln>
            <a:noFill/>
          </a:ln>
        </p:spPr>
      </p:pic>
      <p:cxnSp>
        <p:nvCxnSpPr>
          <p:cNvPr id="136" name="Google Shape;136;p20"/>
          <p:cNvCxnSpPr>
            <a:stCxn id="132" idx="3"/>
            <a:endCxn id="135" idx="1"/>
          </p:cNvCxnSpPr>
          <p:nvPr/>
        </p:nvCxnSpPr>
        <p:spPr>
          <a:xfrm>
            <a:off x="1474275" y="2826950"/>
            <a:ext cx="367200" cy="685200"/>
          </a:xfrm>
          <a:prstGeom prst="straightConnector1">
            <a:avLst/>
          </a:prstGeom>
          <a:noFill/>
          <a:ln w="9525" cap="flat" cmpd="sng">
            <a:solidFill>
              <a:schemeClr val="dk2"/>
            </a:solidFill>
            <a:prstDash val="solid"/>
            <a:round/>
            <a:headEnd type="none" w="med" len="med"/>
            <a:tailEnd type="triangle" w="med" len="med"/>
          </a:ln>
        </p:spPr>
      </p:cxnSp>
      <p:cxnSp>
        <p:nvCxnSpPr>
          <p:cNvPr id="137" name="Google Shape;137;p20"/>
          <p:cNvCxnSpPr>
            <a:stCxn id="135" idx="3"/>
            <a:endCxn id="134" idx="1"/>
          </p:cNvCxnSpPr>
          <p:nvPr/>
        </p:nvCxnSpPr>
        <p:spPr>
          <a:xfrm rot="10800000" flipH="1">
            <a:off x="4392502" y="2733502"/>
            <a:ext cx="242700" cy="778500"/>
          </a:xfrm>
          <a:prstGeom prst="straightConnector1">
            <a:avLst/>
          </a:prstGeom>
          <a:noFill/>
          <a:ln w="9525" cap="flat" cmpd="sng">
            <a:solidFill>
              <a:schemeClr val="dk2"/>
            </a:solidFill>
            <a:prstDash val="solid"/>
            <a:round/>
            <a:headEnd type="none" w="med" len="med"/>
            <a:tailEnd type="triangle" w="med" len="med"/>
          </a:ln>
        </p:spPr>
      </p:cxnSp>
      <p:cxnSp>
        <p:nvCxnSpPr>
          <p:cNvPr id="138" name="Google Shape;138;p20"/>
          <p:cNvCxnSpPr>
            <a:stCxn id="134" idx="3"/>
            <a:endCxn id="133" idx="1"/>
          </p:cNvCxnSpPr>
          <p:nvPr/>
        </p:nvCxnSpPr>
        <p:spPr>
          <a:xfrm>
            <a:off x="6107874" y="2733575"/>
            <a:ext cx="332100" cy="890700"/>
          </a:xfrm>
          <a:prstGeom prst="straightConnector1">
            <a:avLst/>
          </a:prstGeom>
          <a:noFill/>
          <a:ln w="9525" cap="flat" cmpd="sng">
            <a:solidFill>
              <a:schemeClr val="dk2"/>
            </a:solidFill>
            <a:prstDash val="solid"/>
            <a:round/>
            <a:headEnd type="none" w="med" len="med"/>
            <a:tailEnd type="triangle" w="med" len="med"/>
          </a:ln>
        </p:spPr>
      </p:cxnSp>
      <p:cxnSp>
        <p:nvCxnSpPr>
          <p:cNvPr id="139" name="Google Shape;139;p20"/>
          <p:cNvCxnSpPr/>
          <p:nvPr/>
        </p:nvCxnSpPr>
        <p:spPr>
          <a:xfrm>
            <a:off x="4656100" y="4002800"/>
            <a:ext cx="1441500" cy="0"/>
          </a:xfrm>
          <a:prstGeom prst="straightConnector1">
            <a:avLst/>
          </a:prstGeom>
          <a:noFill/>
          <a:ln w="9525" cap="flat" cmpd="sng">
            <a:solidFill>
              <a:schemeClr val="dk2"/>
            </a:solidFill>
            <a:prstDash val="solid"/>
            <a:round/>
            <a:headEnd type="none" w="med" len="med"/>
            <a:tailEnd type="none" w="med" len="med"/>
          </a:ln>
        </p:spPr>
      </p:cxnSp>
      <p:cxnSp>
        <p:nvCxnSpPr>
          <p:cNvPr id="140" name="Google Shape;140;p20"/>
          <p:cNvCxnSpPr/>
          <p:nvPr/>
        </p:nvCxnSpPr>
        <p:spPr>
          <a:xfrm>
            <a:off x="6450125" y="4324275"/>
            <a:ext cx="2468100" cy="20700"/>
          </a:xfrm>
          <a:prstGeom prst="straightConnector1">
            <a:avLst/>
          </a:prstGeom>
          <a:noFill/>
          <a:ln w="9525" cap="flat" cmpd="sng">
            <a:solidFill>
              <a:schemeClr val="dk2"/>
            </a:solidFill>
            <a:prstDash val="solid"/>
            <a:round/>
            <a:headEnd type="none" w="med" len="med"/>
            <a:tailEnd type="none" w="med" len="med"/>
          </a:ln>
        </p:spPr>
      </p:cxnSp>
      <p:cxnSp>
        <p:nvCxnSpPr>
          <p:cNvPr id="141" name="Google Shape;141;p20"/>
          <p:cNvCxnSpPr/>
          <p:nvPr/>
        </p:nvCxnSpPr>
        <p:spPr>
          <a:xfrm rot="10800000">
            <a:off x="8886925" y="2924225"/>
            <a:ext cx="10500" cy="1420800"/>
          </a:xfrm>
          <a:prstGeom prst="straightConnector1">
            <a:avLst/>
          </a:prstGeom>
          <a:noFill/>
          <a:ln w="9525" cap="flat" cmpd="sng">
            <a:solidFill>
              <a:schemeClr val="dk2"/>
            </a:solidFill>
            <a:prstDash val="solid"/>
            <a:round/>
            <a:headEnd type="none" w="med" len="med"/>
            <a:tailEnd type="none" w="med" len="med"/>
          </a:ln>
        </p:spPr>
      </p:cxnSp>
      <p:pic>
        <p:nvPicPr>
          <p:cNvPr id="2" name="Slide 8.m4a">
            <a:hlinkClick r:id="" action="ppaction://media"/>
            <a:extLst>
              <a:ext uri="{FF2B5EF4-FFF2-40B4-BE49-F238E27FC236}">
                <a16:creationId xmlns:a16="http://schemas.microsoft.com/office/drawing/2014/main" id="{4C860DFE-59FD-9D49-9B02-77A03232B5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08863" y="6307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Competitive Landscape</a:t>
            </a:r>
            <a:endParaRPr/>
          </a:p>
        </p:txBody>
      </p:sp>
      <p:sp>
        <p:nvSpPr>
          <p:cNvPr id="147" name="Google Shape;147;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No direct competitors in the market</a:t>
            </a:r>
            <a:endParaRPr/>
          </a:p>
          <a:p>
            <a:pPr marL="914400" lvl="1" indent="-298450" algn="l" rtl="0">
              <a:spcBef>
                <a:spcPts val="0"/>
              </a:spcBef>
              <a:spcAft>
                <a:spcPts val="0"/>
              </a:spcAft>
              <a:buSzPts val="1100"/>
              <a:buChar char="○"/>
            </a:pPr>
            <a:r>
              <a:rPr lang="en"/>
              <a:t>Russell House </a:t>
            </a:r>
            <a:endParaRPr/>
          </a:p>
          <a:p>
            <a:pPr marL="914400" lvl="1" indent="-298450" algn="l" rtl="0">
              <a:spcBef>
                <a:spcPts val="0"/>
              </a:spcBef>
              <a:spcAft>
                <a:spcPts val="0"/>
              </a:spcAft>
              <a:buSzPts val="1100"/>
              <a:buChar char="○"/>
            </a:pPr>
            <a:r>
              <a:rPr lang="en"/>
              <a:t>Thomas Cooper Library</a:t>
            </a:r>
            <a:endParaRPr/>
          </a:p>
          <a:p>
            <a:pPr marL="0" lvl="0" indent="0" algn="l" rtl="0">
              <a:spcBef>
                <a:spcPts val="1600"/>
              </a:spcBef>
              <a:spcAft>
                <a:spcPts val="0"/>
              </a:spcAft>
              <a:buNone/>
            </a:pPr>
            <a:endParaRPr/>
          </a:p>
          <a:p>
            <a:pPr marL="457200" lvl="0" indent="-311150" algn="l" rtl="0">
              <a:spcBef>
                <a:spcPts val="1600"/>
              </a:spcBef>
              <a:spcAft>
                <a:spcPts val="0"/>
              </a:spcAft>
              <a:buSzPts val="1300"/>
              <a:buChar char="●"/>
            </a:pPr>
            <a:r>
              <a:rPr lang="en"/>
              <a:t>Coffee shops/cafes in the area</a:t>
            </a:r>
            <a:endParaRPr/>
          </a:p>
          <a:p>
            <a:pPr marL="914400" lvl="1" indent="-298450" algn="l" rtl="0">
              <a:spcBef>
                <a:spcPts val="0"/>
              </a:spcBef>
              <a:spcAft>
                <a:spcPts val="0"/>
              </a:spcAft>
              <a:buSzPts val="1100"/>
              <a:buChar char="○"/>
            </a:pPr>
            <a:r>
              <a:rPr lang="en"/>
              <a:t>Starbucks, Einstein’s Bagels</a:t>
            </a:r>
            <a:endParaRPr/>
          </a:p>
          <a:p>
            <a:pPr marL="914400" lvl="1" indent="-298450" algn="l" rtl="0">
              <a:spcBef>
                <a:spcPts val="0"/>
              </a:spcBef>
              <a:spcAft>
                <a:spcPts val="0"/>
              </a:spcAft>
              <a:buSzPts val="1100"/>
              <a:buChar char="○"/>
            </a:pPr>
            <a:r>
              <a:rPr lang="en"/>
              <a:t>Cool Beans and Immaculate Consumption</a:t>
            </a:r>
            <a:endParaRPr/>
          </a:p>
        </p:txBody>
      </p:sp>
      <p:pic>
        <p:nvPicPr>
          <p:cNvPr id="148" name="Google Shape;148;p21"/>
          <p:cNvPicPr preferRelativeResize="0"/>
          <p:nvPr/>
        </p:nvPicPr>
        <p:blipFill>
          <a:blip r:embed="rId5">
            <a:alphaModFix/>
          </a:blip>
          <a:stretch>
            <a:fillRect/>
          </a:stretch>
        </p:blipFill>
        <p:spPr>
          <a:xfrm>
            <a:off x="7605438" y="950725"/>
            <a:ext cx="1438275" cy="1457325"/>
          </a:xfrm>
          <a:prstGeom prst="rect">
            <a:avLst/>
          </a:prstGeom>
          <a:noFill/>
          <a:ln>
            <a:noFill/>
          </a:ln>
        </p:spPr>
      </p:pic>
      <p:pic>
        <p:nvPicPr>
          <p:cNvPr id="149" name="Google Shape;149;p21"/>
          <p:cNvPicPr preferRelativeResize="0"/>
          <p:nvPr/>
        </p:nvPicPr>
        <p:blipFill>
          <a:blip r:embed="rId6">
            <a:alphaModFix/>
          </a:blip>
          <a:stretch>
            <a:fillRect/>
          </a:stretch>
        </p:blipFill>
        <p:spPr>
          <a:xfrm>
            <a:off x="7002063" y="3024738"/>
            <a:ext cx="1438275" cy="1438275"/>
          </a:xfrm>
          <a:prstGeom prst="rect">
            <a:avLst/>
          </a:prstGeom>
          <a:noFill/>
          <a:ln>
            <a:noFill/>
          </a:ln>
        </p:spPr>
      </p:pic>
      <p:pic>
        <p:nvPicPr>
          <p:cNvPr id="2" name="Slide 9.m4a">
            <a:hlinkClick r:id="" action="ppaction://media"/>
            <a:extLst>
              <a:ext uri="{FF2B5EF4-FFF2-40B4-BE49-F238E27FC236}">
                <a16:creationId xmlns:a16="http://schemas.microsoft.com/office/drawing/2014/main" id="{4845C575-FC0E-1E41-96A6-3083F431C61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30913" y="7139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1428</Words>
  <Application>Microsoft Macintosh PowerPoint</Application>
  <PresentationFormat>On-screen Show (16:9)</PresentationFormat>
  <Paragraphs>148</Paragraphs>
  <Slides>18</Slides>
  <Notes>18</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Times New Roman</vt:lpstr>
      <vt:lpstr>Bree Serif</vt:lpstr>
      <vt:lpstr>Lato</vt:lpstr>
      <vt:lpstr>Arial</vt:lpstr>
      <vt:lpstr>Raleway</vt:lpstr>
      <vt:lpstr>Playball</vt:lpstr>
      <vt:lpstr>Streamline</vt:lpstr>
      <vt:lpstr>Naptime</vt:lpstr>
      <vt:lpstr>Sleep and College Students</vt:lpstr>
      <vt:lpstr>The Science of Napping</vt:lpstr>
      <vt:lpstr>Why Coffee Naps?</vt:lpstr>
      <vt:lpstr>Value Proposition</vt:lpstr>
      <vt:lpstr>The Concept</vt:lpstr>
      <vt:lpstr>The Concept (cont.)</vt:lpstr>
      <vt:lpstr>Business Model</vt:lpstr>
      <vt:lpstr>Competitive Landscape</vt:lpstr>
      <vt:lpstr>Competitive Landscape</vt:lpstr>
      <vt:lpstr>Why now? </vt:lpstr>
      <vt:lpstr>Financials</vt:lpstr>
      <vt:lpstr>Financials </vt:lpstr>
      <vt:lpstr>Potential Partnerships</vt:lpstr>
      <vt:lpstr>Team</vt:lpstr>
      <vt:lpstr>Milestones</vt:lpstr>
      <vt:lpstr>Where We Are Going…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Naptime</dc:title>
  <cp:lastModifiedBy>SCHACHNER, TREVOR R</cp:lastModifiedBy>
  <cp:revision>12</cp:revision>
  <dcterms:modified xsi:type="dcterms:W3CDTF">2019-04-25T23:36:30Z</dcterms:modified>
</cp:coreProperties>
</file>